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aleway"/>
      <p:regular r:id="rId46"/>
      <p:bold r:id="rId47"/>
      <p:italic r:id="rId48"/>
      <p:boldItalic r:id="rId49"/>
    </p:embeddedFont>
    <p:embeddedFont>
      <p:font typeface="Proxima Nova"/>
      <p:regular r:id="rId50"/>
      <p:bold r:id="rId51"/>
      <p:italic r:id="rId52"/>
      <p:boldItalic r:id="rId53"/>
    </p:embeddedFont>
    <p:embeddedFont>
      <p:font typeface="Roboto"/>
      <p:regular r:id="rId54"/>
      <p:bold r:id="rId55"/>
      <p:italic r:id="rId56"/>
      <p:boldItalic r:id="rId57"/>
    </p:embeddedFont>
    <p:embeddedFont>
      <p:font typeface="Proxima Nova Semibold"/>
      <p:regular r:id="rId58"/>
      <p:bold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83">
          <p15:clr>
            <a:srgbClr val="A4A3A4"/>
          </p15:clr>
        </p15:guide>
        <p15:guide id="2" pos="2618">
          <p15:clr>
            <a:srgbClr val="A4A3A4"/>
          </p15:clr>
        </p15:guide>
        <p15:guide id="3" orient="horz" pos="591">
          <p15:clr>
            <a:srgbClr val="9AA0A6"/>
          </p15:clr>
        </p15:guide>
        <p15:guide id="4" pos="2473">
          <p15:clr>
            <a:srgbClr val="9AA0A6"/>
          </p15:clr>
        </p15:guide>
        <p15:guide id="5" pos="1188">
          <p15:clr>
            <a:srgbClr val="9AA0A6"/>
          </p15:clr>
        </p15:guide>
        <p15:guide id="6" pos="134">
          <p15:clr>
            <a:srgbClr val="9AA0A6"/>
          </p15:clr>
        </p15:guide>
        <p15:guide id="7" pos="4552">
          <p15:clr>
            <a:srgbClr val="9AA0A6"/>
          </p15:clr>
        </p15:guide>
        <p15:guide id="8" orient="horz" pos="1438">
          <p15:clr>
            <a:srgbClr val="9AA0A6"/>
          </p15:clr>
        </p15:guide>
        <p15:guide id="9" pos="3676">
          <p15:clr>
            <a:srgbClr val="9AA0A6"/>
          </p15:clr>
        </p15:guide>
        <p15:guide id="10" pos="2653">
          <p15:clr>
            <a:srgbClr val="9AA0A6"/>
          </p15:clr>
        </p15:guide>
        <p15:guide id="11" orient="horz" pos="2102">
          <p15:clr>
            <a:srgbClr val="9AA0A6"/>
          </p15:clr>
        </p15:guide>
        <p15:guide id="12" orient="horz" pos="2224">
          <p15:clr>
            <a:srgbClr val="9AA0A6"/>
          </p15:clr>
        </p15:guide>
        <p15:guide id="13" orient="horz" pos="759">
          <p15:clr>
            <a:srgbClr val="9AA0A6"/>
          </p15:clr>
        </p15:guide>
        <p15:guide id="14" pos="920">
          <p15:clr>
            <a:srgbClr val="9AA0A6"/>
          </p15:clr>
        </p15:guide>
        <p15:guide id="15" orient="horz" pos="1709">
          <p15:clr>
            <a:srgbClr val="9AA0A6"/>
          </p15:clr>
        </p15:guide>
        <p15:guide id="16" orient="horz" pos="2880">
          <p15:clr>
            <a:srgbClr val="9AA0A6"/>
          </p15:clr>
        </p15:guide>
        <p15:guide id="17" orient="horz" pos="783">
          <p15:clr>
            <a:srgbClr val="9AA0A6"/>
          </p15:clr>
        </p15:guide>
        <p15:guide id="18" orient="horz" pos="835">
          <p15:clr>
            <a:srgbClr val="9AA0A6"/>
          </p15:clr>
        </p15:guide>
        <p15:guide id="19" orient="horz" pos="28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22B158-6CA1-4805-AC12-3720765EFD52}">
  <a:tblStyle styleId="{2222B158-6CA1-4805-AC12-3720765EFD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83" orient="horz"/>
        <p:guide pos="2618"/>
        <p:guide pos="591" orient="horz"/>
        <p:guide pos="2473"/>
        <p:guide pos="1188"/>
        <p:guide pos="134"/>
        <p:guide pos="4552"/>
        <p:guide pos="1438" orient="horz"/>
        <p:guide pos="3676"/>
        <p:guide pos="2653"/>
        <p:guide pos="2102" orient="horz"/>
        <p:guide pos="2224" orient="horz"/>
        <p:guide pos="759" orient="horz"/>
        <p:guide pos="920"/>
        <p:guide pos="1709" orient="horz"/>
        <p:guide pos="2880" orient="horz"/>
        <p:guide pos="783" orient="horz"/>
        <p:guide pos="835" orient="horz"/>
        <p:guide pos="280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aleway-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ProximaNovaSemibold-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4.xml"/><Relationship Id="rId55" Type="http://schemas.openxmlformats.org/officeDocument/2006/relationships/font" Target="fonts/Roboto-bold.fntdata"/><Relationship Id="rId10" Type="http://schemas.openxmlformats.org/officeDocument/2006/relationships/slide" Target="slides/slide3.xml"/><Relationship Id="rId54" Type="http://schemas.openxmlformats.org/officeDocument/2006/relationships/font" Target="fonts/Roboto-regular.fntdata"/><Relationship Id="rId13" Type="http://schemas.openxmlformats.org/officeDocument/2006/relationships/slide" Target="slides/slide6.xml"/><Relationship Id="rId57" Type="http://schemas.openxmlformats.org/officeDocument/2006/relationships/font" Target="fonts/Roboto-boldItalic.fntdata"/><Relationship Id="rId12" Type="http://schemas.openxmlformats.org/officeDocument/2006/relationships/slide" Target="slides/slide5.xml"/><Relationship Id="rId56" Type="http://schemas.openxmlformats.org/officeDocument/2006/relationships/font" Target="fonts/Roboto-italic.fntdata"/><Relationship Id="rId15" Type="http://schemas.openxmlformats.org/officeDocument/2006/relationships/slide" Target="slides/slide8.xml"/><Relationship Id="rId59" Type="http://schemas.openxmlformats.org/officeDocument/2006/relationships/font" Target="fonts/ProximaNovaSemibold-bold.fntdata"/><Relationship Id="rId14" Type="http://schemas.openxmlformats.org/officeDocument/2006/relationships/slide" Target="slides/slide7.xml"/><Relationship Id="rId58" Type="http://schemas.openxmlformats.org/officeDocument/2006/relationships/font" Target="fonts/ProximaNovaSemibo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31a3df88a_0_1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31a3df8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4ffaf39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4ffaf39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4ffaf395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4ffaf395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4ffaf395b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34ffaf395b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34ffaf395b_0_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4ffaf395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34ffaf395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5033a85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35033a85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5033a856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5033a856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35033a856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35033a856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5033a856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5033a856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5033a856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35033a856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5033a856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5033a856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fcdc2cd0d_1_27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12fcdc2cd0d_1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5033a856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35033a856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35033a856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35033a856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5033a856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5033a856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5033a856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5033a856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5033a856a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35033a856a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5033a856a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35033a856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5033a856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35033a856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5033a856a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35033a856a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51f6fc94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351f6fc94a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1351f6fc94a_0_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51f6fc9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51f6fc9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31a3df88a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31a3df88a_1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331a3df88a_1_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351f6fc94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351f6fc94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51f6fc94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351f6fc94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1feac563b3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1feac563b3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51f6fc94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51f6fc94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31a3df88a_1_11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331a3df88a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520c1c17c_2_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3520c1c1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31a3df88a_1_12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331a3df88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feac563b3_0_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1feac563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1feac563b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1feac563b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31a3df88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31a3df88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31a3df88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31a3df88a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331a3df88a_0_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31a3df88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31a3df88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31a3df88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31a3df88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31a3df88a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31a3df88a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31a3df88a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31a3df88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2628" y="488773"/>
            <a:ext cx="8238900" cy="224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b="0" i="0" sz="1400">
                <a:solidFill>
                  <a:srgbClr val="595959"/>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388043" y="959155"/>
            <a:ext cx="8367900" cy="10941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0"/>
              </a:spcBef>
              <a:spcAft>
                <a:spcPts val="0"/>
              </a:spcAft>
              <a:buSzPts val="1100"/>
              <a:buNone/>
              <a:defRPr b="0" i="0">
                <a:solidFill>
                  <a:schemeClr val="dk1"/>
                </a:solidFill>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5" name="Google Shape;55;p1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8F8F8"/>
        </a:solid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000"/>
              <a:buNone/>
              <a:defRPr sz="2000"/>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62" name="Google Shape;6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3" name="Google Shape;63;p15"/>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8F8F8"/>
        </a:solidFill>
      </p:bgPr>
    </p:bg>
    <p:spTree>
      <p:nvGrpSpPr>
        <p:cNvPr id="64" name="Shape 64"/>
        <p:cNvGrpSpPr/>
        <p:nvPr/>
      </p:nvGrpSpPr>
      <p:grpSpPr>
        <a:xfrm>
          <a:off x="0" y="0"/>
          <a:ext cx="0" cy="0"/>
          <a:chOff x="0" y="0"/>
          <a:chExt cx="0" cy="0"/>
        </a:xfrm>
      </p:grpSpPr>
      <p:sp>
        <p:nvSpPr>
          <p:cNvPr id="65" name="Google Shape;6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 name="Google Shape;6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6"/>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Palatino"/>
                <a:ea typeface="Palatino"/>
                <a:cs typeface="Palatino"/>
                <a:sym typeface="Palatino"/>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Palatino"/>
                <a:ea typeface="Palatino"/>
                <a:cs typeface="Palatino"/>
                <a:sym typeface="Palatino"/>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Palatino"/>
                <a:ea typeface="Palatino"/>
                <a:cs typeface="Palatino"/>
                <a:sym typeface="Palatino"/>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Palatino"/>
                <a:ea typeface="Palatino"/>
                <a:cs typeface="Palatino"/>
                <a:sym typeface="Palatino"/>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Palatino"/>
                <a:ea typeface="Palatino"/>
                <a:cs typeface="Palatino"/>
                <a:sym typeface="Palatino"/>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Palatino"/>
                <a:ea typeface="Palatino"/>
                <a:cs typeface="Palatino"/>
                <a:sym typeface="Palatino"/>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Palatino"/>
                <a:ea typeface="Palatino"/>
                <a:cs typeface="Palatino"/>
                <a:sym typeface="Palatino"/>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Palatino"/>
                <a:ea typeface="Palatino"/>
                <a:cs typeface="Palatino"/>
                <a:sym typeface="Palatino"/>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Palatino"/>
                <a:ea typeface="Palatino"/>
                <a:cs typeface="Palatino"/>
                <a:sym typeface="Palatino"/>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0" name="Google Shape;70;p17"/>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3" name="Google Shape;7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4" name="Google Shape;74;p18"/>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75" name="Google Shape;75;p1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000"/>
              <a:buNone/>
              <a:defRPr sz="2000"/>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000"/>
              <a:buNone/>
              <a:defRPr sz="2000"/>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78" name="Google Shape;78;p19"/>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1" name="Google Shape;81;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2" name="Google Shape;82;p20"/>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5" name="Google Shape;85;p21"/>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 name="Google Shape;88;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9" name="Google Shape;89;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91" name="Google Shape;91;p22"/>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94" name="Google Shape;94;p23"/>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 name="Google Shape;97;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8" name="Google Shape;98;p24"/>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5"/>
          <p:cNvSpPr txBox="1"/>
          <p:nvPr>
            <p:ph idx="12" type="sldNum"/>
          </p:nvPr>
        </p:nvSpPr>
        <p:spPr>
          <a:xfrm>
            <a:off x="8873950" y="48771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ullet points">
  <p:cSld name="Content with bullet points">
    <p:spTree>
      <p:nvGrpSpPr>
        <p:cNvPr id="101" name="Shape 101"/>
        <p:cNvGrpSpPr/>
        <p:nvPr/>
      </p:nvGrpSpPr>
      <p:grpSpPr>
        <a:xfrm>
          <a:off x="0" y="0"/>
          <a:ext cx="0" cy="0"/>
          <a:chOff x="0" y="0"/>
          <a:chExt cx="0" cy="0"/>
        </a:xfrm>
      </p:grpSpPr>
      <p:sp>
        <p:nvSpPr>
          <p:cNvPr id="102" name="Google Shape;102;p26"/>
          <p:cNvSpPr txBox="1"/>
          <p:nvPr>
            <p:ph type="title"/>
          </p:nvPr>
        </p:nvSpPr>
        <p:spPr>
          <a:xfrm>
            <a:off x="212834" y="87474"/>
            <a:ext cx="8264400" cy="786300"/>
          </a:xfrm>
          <a:prstGeom prst="rect">
            <a:avLst/>
          </a:prstGeom>
          <a:noFill/>
          <a:ln>
            <a:noFill/>
          </a:ln>
        </p:spPr>
        <p:txBody>
          <a:bodyPr anchorCtr="0" anchor="t" bIns="79125" lIns="79125" spcFirstLastPara="1" rIns="79125" wrap="square" tIns="79125">
            <a:normAutofit/>
          </a:bodyPr>
          <a:lstStyle>
            <a:lvl1pPr lvl="0" marR="0" rtl="0" algn="l">
              <a:lnSpc>
                <a:spcPct val="100000"/>
              </a:lnSpc>
              <a:spcBef>
                <a:spcPts val="0"/>
              </a:spcBef>
              <a:spcAft>
                <a:spcPts val="0"/>
              </a:spcAft>
              <a:buClr>
                <a:srgbClr val="000000"/>
              </a:buClr>
              <a:buSzPts val="1200"/>
              <a:buFont typeface="Arial"/>
              <a:buNone/>
              <a:defRPr b="0" i="0" sz="2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200"/>
              <a:buFont typeface="Arial"/>
              <a:buNone/>
              <a:defRPr b="0" i="0" sz="3600" u="none" cap="none" strike="noStrike">
                <a:solidFill>
                  <a:srgbClr val="2CC778"/>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200"/>
              <a:buFont typeface="Arial"/>
              <a:buNone/>
              <a:defRPr b="0" i="0" sz="3600" u="none" cap="none" strike="noStrike">
                <a:solidFill>
                  <a:srgbClr val="2CC778"/>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200"/>
              <a:buFont typeface="Arial"/>
              <a:buNone/>
              <a:defRPr b="0" i="0" sz="3600" u="none" cap="none" strike="noStrike">
                <a:solidFill>
                  <a:srgbClr val="2CC778"/>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200"/>
              <a:buFont typeface="Arial"/>
              <a:buNone/>
              <a:defRPr b="0" i="0" sz="3600" u="none" cap="none" strike="noStrike">
                <a:solidFill>
                  <a:srgbClr val="2CC778"/>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2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2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2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200"/>
              <a:buFont typeface="Arial"/>
              <a:buNone/>
              <a:defRPr b="0" i="0" sz="3800" u="none" cap="none" strike="noStrike">
                <a:solidFill>
                  <a:schemeClr val="dk1"/>
                </a:solidFill>
                <a:latin typeface="Calibri"/>
                <a:ea typeface="Calibri"/>
                <a:cs typeface="Calibri"/>
                <a:sym typeface="Calibri"/>
              </a:defRPr>
            </a:lvl9pPr>
          </a:lstStyle>
          <a:p/>
        </p:txBody>
      </p:sp>
      <p:sp>
        <p:nvSpPr>
          <p:cNvPr id="103" name="Google Shape;103;p26"/>
          <p:cNvSpPr txBox="1"/>
          <p:nvPr>
            <p:ph idx="1" type="body"/>
          </p:nvPr>
        </p:nvSpPr>
        <p:spPr>
          <a:xfrm>
            <a:off x="211138" y="961932"/>
            <a:ext cx="8264400" cy="367800"/>
          </a:xfrm>
          <a:prstGeom prst="rect">
            <a:avLst/>
          </a:prstGeom>
          <a:noFill/>
          <a:ln>
            <a:noFill/>
          </a:ln>
        </p:spPr>
        <p:txBody>
          <a:bodyPr anchorCtr="0" anchor="ctr" bIns="79125" lIns="79125" spcFirstLastPara="1" rIns="79125" wrap="square" tIns="79125">
            <a:normAutofit/>
          </a:bodyPr>
          <a:lstStyle>
            <a:lvl1pPr indent="-228600" lvl="0" marL="457200" marR="0" rtl="0" algn="l">
              <a:lnSpc>
                <a:spcPct val="100000"/>
              </a:lnSpc>
              <a:spcBef>
                <a:spcPts val="3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36550" lvl="5" marL="27432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04" name="Google Shape;104;p26"/>
          <p:cNvSpPr txBox="1"/>
          <p:nvPr>
            <p:ph idx="2" type="body"/>
          </p:nvPr>
        </p:nvSpPr>
        <p:spPr>
          <a:xfrm>
            <a:off x="211146" y="1428427"/>
            <a:ext cx="8747700" cy="2970000"/>
          </a:xfrm>
          <a:prstGeom prst="rect">
            <a:avLst/>
          </a:prstGeom>
          <a:noFill/>
          <a:ln>
            <a:noFill/>
          </a:ln>
        </p:spPr>
        <p:txBody>
          <a:bodyPr anchorCtr="0" anchor="t" bIns="79125" lIns="79125" spcFirstLastPara="1" rIns="79125" wrap="square" tIns="79125">
            <a:normAutofit/>
          </a:bodyPr>
          <a:lstStyle>
            <a:lvl1pPr indent="-304800" lvl="0" marL="4572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36550" lvl="5" marL="27432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05" name="Google Shape;105;p26"/>
          <p:cNvSpPr txBox="1"/>
          <p:nvPr>
            <p:ph idx="12" type="sldNum"/>
          </p:nvPr>
        </p:nvSpPr>
        <p:spPr>
          <a:xfrm>
            <a:off x="8556784" y="4749851"/>
            <a:ext cx="548700" cy="393600"/>
          </a:xfrm>
          <a:prstGeom prst="rect">
            <a:avLst/>
          </a:prstGeom>
          <a:solidFill>
            <a:srgbClr val="FFD966"/>
          </a:solidFill>
          <a:ln>
            <a:noFill/>
          </a:ln>
        </p:spPr>
        <p:txBody>
          <a:bodyPr anchorCtr="0" anchor="t" bIns="91425" lIns="0" spcFirstLastPara="1" rIns="0" wrap="square" tIns="9142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6" name="Shape 106"/>
        <p:cNvGrpSpPr/>
        <p:nvPr/>
      </p:nvGrpSpPr>
      <p:grpSpPr>
        <a:xfrm>
          <a:off x="0" y="0"/>
          <a:ext cx="0" cy="0"/>
          <a:chOff x="0" y="0"/>
          <a:chExt cx="0" cy="0"/>
        </a:xfrm>
      </p:grpSpPr>
      <p:sp>
        <p:nvSpPr>
          <p:cNvPr id="107" name="Google Shape;107;p27"/>
          <p:cNvSpPr txBox="1"/>
          <p:nvPr>
            <p:ph type="title"/>
          </p:nvPr>
        </p:nvSpPr>
        <p:spPr>
          <a:xfrm>
            <a:off x="434245" y="226599"/>
            <a:ext cx="8275500" cy="248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2000"/>
              <a:buNone/>
              <a:defRPr b="0" i="0" sz="1500">
                <a:solidFill>
                  <a:schemeClr val="lt1"/>
                </a:solidFill>
                <a:latin typeface="Calibri"/>
                <a:ea typeface="Calibri"/>
                <a:cs typeface="Calibri"/>
                <a:sym typeface="Calibri"/>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08" name="Google Shape;108;p27"/>
          <p:cNvSpPr txBox="1"/>
          <p:nvPr>
            <p:ph idx="1" type="body"/>
          </p:nvPr>
        </p:nvSpPr>
        <p:spPr>
          <a:xfrm>
            <a:off x="440131" y="1076135"/>
            <a:ext cx="3259500" cy="2904600"/>
          </a:xfrm>
          <a:prstGeom prst="rect">
            <a:avLst/>
          </a:prstGeom>
          <a:noFill/>
          <a:ln>
            <a:noFill/>
          </a:ln>
        </p:spPr>
        <p:txBody>
          <a:bodyPr anchorCtr="0" anchor="t" bIns="0" lIns="0" spcFirstLastPara="1" rIns="0" wrap="square" tIns="0">
            <a:spAutoFit/>
          </a:bodyPr>
          <a:lstStyle>
            <a:lvl1pPr indent="-228600" lvl="0" marL="457200" rtl="0" algn="l">
              <a:lnSpc>
                <a:spcPct val="115000"/>
              </a:lnSpc>
              <a:spcBef>
                <a:spcPts val="0"/>
              </a:spcBef>
              <a:spcAft>
                <a:spcPts val="0"/>
              </a:spcAft>
              <a:buSzPts val="1800"/>
              <a:buNone/>
              <a:defRPr b="0" i="0" sz="900">
                <a:solidFill>
                  <a:srgbClr val="00C682"/>
                </a:solidFill>
                <a:latin typeface="Calibri"/>
                <a:ea typeface="Calibri"/>
                <a:cs typeface="Calibri"/>
                <a:sym typeface="Calibri"/>
              </a:defRPr>
            </a:lvl1pPr>
            <a:lvl2pPr indent="-228600" lvl="1" marL="914400" rtl="0" algn="l">
              <a:lnSpc>
                <a:spcPct val="115000"/>
              </a:lnSpc>
              <a:spcBef>
                <a:spcPts val="1200"/>
              </a:spcBef>
              <a:spcAft>
                <a:spcPts val="0"/>
              </a:spcAft>
              <a:buSzPts val="1400"/>
              <a:buNone/>
              <a:defRPr/>
            </a:lvl2pPr>
            <a:lvl3pPr indent="-228600" lvl="2" marL="1371600" rtl="0" algn="l">
              <a:lnSpc>
                <a:spcPct val="115000"/>
              </a:lnSpc>
              <a:spcBef>
                <a:spcPts val="1200"/>
              </a:spcBef>
              <a:spcAft>
                <a:spcPts val="0"/>
              </a:spcAft>
              <a:buSzPts val="1400"/>
              <a:buNone/>
              <a:defRPr/>
            </a:lvl3pPr>
            <a:lvl4pPr indent="-228600" lvl="3" marL="1828800" rtl="0" algn="l">
              <a:lnSpc>
                <a:spcPct val="115000"/>
              </a:lnSpc>
              <a:spcBef>
                <a:spcPts val="1200"/>
              </a:spcBef>
              <a:spcAft>
                <a:spcPts val="0"/>
              </a:spcAft>
              <a:buSzPts val="1400"/>
              <a:buNone/>
              <a:defRPr/>
            </a:lvl4pPr>
            <a:lvl5pPr indent="-228600" lvl="4" marL="2286000" rtl="0" algn="l">
              <a:lnSpc>
                <a:spcPct val="115000"/>
              </a:lnSpc>
              <a:spcBef>
                <a:spcPts val="1200"/>
              </a:spcBef>
              <a:spcAft>
                <a:spcPts val="0"/>
              </a:spcAft>
              <a:buSzPts val="1400"/>
              <a:buNone/>
              <a:defRPr/>
            </a:lvl5pPr>
            <a:lvl6pPr indent="-228600" lvl="5" marL="2743200" rtl="0" algn="l">
              <a:lnSpc>
                <a:spcPct val="115000"/>
              </a:lnSpc>
              <a:spcBef>
                <a:spcPts val="1200"/>
              </a:spcBef>
              <a:spcAft>
                <a:spcPts val="0"/>
              </a:spcAft>
              <a:buSzPts val="1400"/>
              <a:buNone/>
              <a:defRPr/>
            </a:lvl6pPr>
            <a:lvl7pPr indent="-228600" lvl="6" marL="3200400" rtl="0" algn="l">
              <a:lnSpc>
                <a:spcPct val="115000"/>
              </a:lnSpc>
              <a:spcBef>
                <a:spcPts val="1200"/>
              </a:spcBef>
              <a:spcAft>
                <a:spcPts val="0"/>
              </a:spcAft>
              <a:buSzPts val="1400"/>
              <a:buNone/>
              <a:defRPr/>
            </a:lvl7pPr>
            <a:lvl8pPr indent="-228600" lvl="7" marL="3657600" rtl="0" algn="l">
              <a:lnSpc>
                <a:spcPct val="115000"/>
              </a:lnSpc>
              <a:spcBef>
                <a:spcPts val="1200"/>
              </a:spcBef>
              <a:spcAft>
                <a:spcPts val="0"/>
              </a:spcAft>
              <a:buSzPts val="1400"/>
              <a:buNone/>
              <a:defRPr/>
            </a:lvl8pPr>
            <a:lvl9pPr indent="-228600" lvl="8" marL="4114800" rtl="0" algn="l">
              <a:lnSpc>
                <a:spcPct val="115000"/>
              </a:lnSpc>
              <a:spcBef>
                <a:spcPts val="1200"/>
              </a:spcBef>
              <a:spcAft>
                <a:spcPts val="1200"/>
              </a:spcAft>
              <a:buSzPts val="1400"/>
              <a:buNone/>
              <a:defRPr/>
            </a:lvl9pPr>
          </a:lstStyle>
          <a:p/>
        </p:txBody>
      </p:sp>
      <p:sp>
        <p:nvSpPr>
          <p:cNvPr id="109" name="Google Shape;109;p27"/>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200"/>
              </a:spcBef>
              <a:spcAft>
                <a:spcPts val="0"/>
              </a:spcAft>
              <a:buSzPts val="1400"/>
              <a:buNone/>
              <a:defRPr/>
            </a:lvl2pPr>
            <a:lvl3pPr indent="-228600" lvl="2" marL="1371600" rtl="0" algn="l">
              <a:lnSpc>
                <a:spcPct val="115000"/>
              </a:lnSpc>
              <a:spcBef>
                <a:spcPts val="1200"/>
              </a:spcBef>
              <a:spcAft>
                <a:spcPts val="0"/>
              </a:spcAft>
              <a:buSzPts val="1400"/>
              <a:buNone/>
              <a:defRPr/>
            </a:lvl3pPr>
            <a:lvl4pPr indent="-228600" lvl="3" marL="1828800" rtl="0" algn="l">
              <a:lnSpc>
                <a:spcPct val="115000"/>
              </a:lnSpc>
              <a:spcBef>
                <a:spcPts val="1200"/>
              </a:spcBef>
              <a:spcAft>
                <a:spcPts val="0"/>
              </a:spcAft>
              <a:buSzPts val="1400"/>
              <a:buNone/>
              <a:defRPr/>
            </a:lvl4pPr>
            <a:lvl5pPr indent="-228600" lvl="4" marL="2286000" rtl="0" algn="l">
              <a:lnSpc>
                <a:spcPct val="115000"/>
              </a:lnSpc>
              <a:spcBef>
                <a:spcPts val="1200"/>
              </a:spcBef>
              <a:spcAft>
                <a:spcPts val="0"/>
              </a:spcAft>
              <a:buSzPts val="1400"/>
              <a:buNone/>
              <a:defRPr/>
            </a:lvl5pPr>
            <a:lvl6pPr indent="-228600" lvl="5" marL="2743200" rtl="0" algn="l">
              <a:lnSpc>
                <a:spcPct val="115000"/>
              </a:lnSpc>
              <a:spcBef>
                <a:spcPts val="1200"/>
              </a:spcBef>
              <a:spcAft>
                <a:spcPts val="0"/>
              </a:spcAft>
              <a:buSzPts val="1400"/>
              <a:buNone/>
              <a:defRPr/>
            </a:lvl6pPr>
            <a:lvl7pPr indent="-228600" lvl="6" marL="3200400" rtl="0" algn="l">
              <a:lnSpc>
                <a:spcPct val="115000"/>
              </a:lnSpc>
              <a:spcBef>
                <a:spcPts val="1200"/>
              </a:spcBef>
              <a:spcAft>
                <a:spcPts val="0"/>
              </a:spcAft>
              <a:buSzPts val="1400"/>
              <a:buNone/>
              <a:defRPr/>
            </a:lvl7pPr>
            <a:lvl8pPr indent="-228600" lvl="7" marL="3657600" rtl="0" algn="l">
              <a:lnSpc>
                <a:spcPct val="115000"/>
              </a:lnSpc>
              <a:spcBef>
                <a:spcPts val="1200"/>
              </a:spcBef>
              <a:spcAft>
                <a:spcPts val="0"/>
              </a:spcAft>
              <a:buSzPts val="1400"/>
              <a:buNone/>
              <a:defRPr/>
            </a:lvl8pPr>
            <a:lvl9pPr indent="-228600" lvl="8" marL="4114800" rtl="0" algn="l">
              <a:lnSpc>
                <a:spcPct val="115000"/>
              </a:lnSpc>
              <a:spcBef>
                <a:spcPts val="1200"/>
              </a:spcBef>
              <a:spcAft>
                <a:spcPts val="1200"/>
              </a:spcAft>
              <a:buSzPts val="1400"/>
              <a:buNone/>
              <a:defRPr/>
            </a:lvl9pPr>
          </a:lstStyle>
          <a:p/>
        </p:txBody>
      </p:sp>
      <p:sp>
        <p:nvSpPr>
          <p:cNvPr id="110" name="Google Shape;110;p27"/>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 name="Google Shape;111;p27"/>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 name="Google Shape;112;p27"/>
          <p:cNvSpPr txBox="1"/>
          <p:nvPr>
            <p:ph idx="12" type="sldNum"/>
          </p:nvPr>
        </p:nvSpPr>
        <p:spPr>
          <a:xfrm>
            <a:off x="6583680" y="4783455"/>
            <a:ext cx="2103000" cy="1230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3" name="Shape 113"/>
        <p:cNvGrpSpPr/>
        <p:nvPr/>
      </p:nvGrpSpPr>
      <p:grpSpPr>
        <a:xfrm>
          <a:off x="0" y="0"/>
          <a:ext cx="0" cy="0"/>
          <a:chOff x="0" y="0"/>
          <a:chExt cx="0" cy="0"/>
        </a:xfrm>
      </p:grpSpPr>
      <p:sp>
        <p:nvSpPr>
          <p:cNvPr id="114" name="Google Shape;114;p28"/>
          <p:cNvSpPr txBox="1"/>
          <p:nvPr>
            <p:ph type="title"/>
          </p:nvPr>
        </p:nvSpPr>
        <p:spPr>
          <a:xfrm>
            <a:off x="434245" y="226599"/>
            <a:ext cx="8275500" cy="248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2000"/>
              <a:buNone/>
              <a:defRPr b="0" i="0" sz="1500">
                <a:solidFill>
                  <a:schemeClr val="lt1"/>
                </a:solidFill>
                <a:latin typeface="Calibri"/>
                <a:ea typeface="Calibri"/>
                <a:cs typeface="Calibri"/>
                <a:sym typeface="Calibri"/>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15" name="Google Shape;115;p28"/>
          <p:cNvSpPr txBox="1"/>
          <p:nvPr>
            <p:ph idx="1" type="body"/>
          </p:nvPr>
        </p:nvSpPr>
        <p:spPr>
          <a:xfrm>
            <a:off x="457200" y="1183005"/>
            <a:ext cx="8229600" cy="3394800"/>
          </a:xfrm>
          <a:prstGeom prst="rect">
            <a:avLst/>
          </a:prstGeom>
          <a:noFill/>
          <a:ln>
            <a:noFill/>
          </a:ln>
        </p:spPr>
        <p:txBody>
          <a:bodyPr anchorCtr="0" anchor="t" bIns="0" lIns="0" spcFirstLastPara="1" rIns="0" wrap="square" tIns="0">
            <a:sp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200"/>
              </a:spcBef>
              <a:spcAft>
                <a:spcPts val="0"/>
              </a:spcAft>
              <a:buSzPts val="1400"/>
              <a:buNone/>
              <a:defRPr/>
            </a:lvl2pPr>
            <a:lvl3pPr indent="-228600" lvl="2" marL="1371600" rtl="0" algn="l">
              <a:lnSpc>
                <a:spcPct val="115000"/>
              </a:lnSpc>
              <a:spcBef>
                <a:spcPts val="1200"/>
              </a:spcBef>
              <a:spcAft>
                <a:spcPts val="0"/>
              </a:spcAft>
              <a:buSzPts val="1400"/>
              <a:buNone/>
              <a:defRPr/>
            </a:lvl3pPr>
            <a:lvl4pPr indent="-228600" lvl="3" marL="1828800" rtl="0" algn="l">
              <a:lnSpc>
                <a:spcPct val="115000"/>
              </a:lnSpc>
              <a:spcBef>
                <a:spcPts val="1200"/>
              </a:spcBef>
              <a:spcAft>
                <a:spcPts val="0"/>
              </a:spcAft>
              <a:buSzPts val="1400"/>
              <a:buNone/>
              <a:defRPr/>
            </a:lvl4pPr>
            <a:lvl5pPr indent="-228600" lvl="4" marL="2286000" rtl="0" algn="l">
              <a:lnSpc>
                <a:spcPct val="115000"/>
              </a:lnSpc>
              <a:spcBef>
                <a:spcPts val="1200"/>
              </a:spcBef>
              <a:spcAft>
                <a:spcPts val="0"/>
              </a:spcAft>
              <a:buSzPts val="1400"/>
              <a:buNone/>
              <a:defRPr/>
            </a:lvl5pPr>
            <a:lvl6pPr indent="-228600" lvl="5" marL="2743200" rtl="0" algn="l">
              <a:lnSpc>
                <a:spcPct val="115000"/>
              </a:lnSpc>
              <a:spcBef>
                <a:spcPts val="1200"/>
              </a:spcBef>
              <a:spcAft>
                <a:spcPts val="0"/>
              </a:spcAft>
              <a:buSzPts val="1400"/>
              <a:buNone/>
              <a:defRPr/>
            </a:lvl6pPr>
            <a:lvl7pPr indent="-228600" lvl="6" marL="3200400" rtl="0" algn="l">
              <a:lnSpc>
                <a:spcPct val="115000"/>
              </a:lnSpc>
              <a:spcBef>
                <a:spcPts val="1200"/>
              </a:spcBef>
              <a:spcAft>
                <a:spcPts val="0"/>
              </a:spcAft>
              <a:buSzPts val="1400"/>
              <a:buNone/>
              <a:defRPr/>
            </a:lvl7pPr>
            <a:lvl8pPr indent="-228600" lvl="7" marL="3657600" rtl="0" algn="l">
              <a:lnSpc>
                <a:spcPct val="115000"/>
              </a:lnSpc>
              <a:spcBef>
                <a:spcPts val="1200"/>
              </a:spcBef>
              <a:spcAft>
                <a:spcPts val="0"/>
              </a:spcAft>
              <a:buSzPts val="1400"/>
              <a:buNone/>
              <a:defRPr/>
            </a:lvl8pPr>
            <a:lvl9pPr indent="-228600" lvl="8" marL="4114800" rtl="0" algn="l">
              <a:lnSpc>
                <a:spcPct val="115000"/>
              </a:lnSpc>
              <a:spcBef>
                <a:spcPts val="1200"/>
              </a:spcBef>
              <a:spcAft>
                <a:spcPts val="1200"/>
              </a:spcAft>
              <a:buSzPts val="1400"/>
              <a:buNone/>
              <a:defRPr/>
            </a:lvl9pPr>
          </a:lstStyle>
          <a:p/>
        </p:txBody>
      </p:sp>
      <p:sp>
        <p:nvSpPr>
          <p:cNvPr id="116" name="Google Shape;116;p28"/>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8"/>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 name="Google Shape;118;p28"/>
          <p:cNvSpPr txBox="1"/>
          <p:nvPr>
            <p:ph idx="12" type="sldNum"/>
          </p:nvPr>
        </p:nvSpPr>
        <p:spPr>
          <a:xfrm>
            <a:off x="6583680" y="4783455"/>
            <a:ext cx="2103000" cy="1230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solidFill>
                <a:schemeClr val="dk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19" name="Shape 119"/>
        <p:cNvGrpSpPr/>
        <p:nvPr/>
      </p:nvGrpSpPr>
      <p:grpSpPr>
        <a:xfrm>
          <a:off x="0" y="0"/>
          <a:ext cx="0" cy="0"/>
          <a:chOff x="0" y="0"/>
          <a:chExt cx="0" cy="0"/>
        </a:xfrm>
      </p:grpSpPr>
      <p:sp>
        <p:nvSpPr>
          <p:cNvPr id="120" name="Google Shape;120;p29"/>
          <p:cNvSpPr/>
          <p:nvPr/>
        </p:nvSpPr>
        <p:spPr>
          <a:xfrm>
            <a:off x="0" y="1473326"/>
            <a:ext cx="9144000" cy="1854040"/>
          </a:xfrm>
          <a:custGeom>
            <a:rect b="b" l="l" r="r" t="t"/>
            <a:pathLst>
              <a:path extrusionOk="0" h="2472054" w="12192000">
                <a:moveTo>
                  <a:pt x="12192000" y="0"/>
                </a:moveTo>
                <a:lnTo>
                  <a:pt x="0" y="0"/>
                </a:lnTo>
                <a:lnTo>
                  <a:pt x="0" y="2471928"/>
                </a:lnTo>
                <a:lnTo>
                  <a:pt x="12192000" y="2471928"/>
                </a:lnTo>
                <a:lnTo>
                  <a:pt x="12192000" y="0"/>
                </a:lnTo>
                <a:close/>
              </a:path>
            </a:pathLst>
          </a:custGeom>
          <a:solidFill>
            <a:srgbClr val="00B8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p29"/>
          <p:cNvPicPr preferRelativeResize="0"/>
          <p:nvPr/>
        </p:nvPicPr>
        <p:blipFill rotWithShape="1">
          <a:blip r:embed="rId2">
            <a:alphaModFix/>
          </a:blip>
          <a:srcRect b="0" l="0" r="0" t="0"/>
          <a:stretch/>
        </p:blipFill>
        <p:spPr>
          <a:xfrm>
            <a:off x="233300" y="204726"/>
            <a:ext cx="1274427" cy="767340"/>
          </a:xfrm>
          <a:prstGeom prst="rect">
            <a:avLst/>
          </a:prstGeom>
          <a:noFill/>
          <a:ln>
            <a:noFill/>
          </a:ln>
        </p:spPr>
      </p:pic>
      <p:sp>
        <p:nvSpPr>
          <p:cNvPr id="122" name="Google Shape;122;p29"/>
          <p:cNvSpPr/>
          <p:nvPr/>
        </p:nvSpPr>
        <p:spPr>
          <a:xfrm>
            <a:off x="0" y="3316985"/>
            <a:ext cx="9144000" cy="1826894"/>
          </a:xfrm>
          <a:custGeom>
            <a:rect b="b" l="l" r="r" t="t"/>
            <a:pathLst>
              <a:path extrusionOk="0" h="2435859" w="12192000">
                <a:moveTo>
                  <a:pt x="12192000" y="0"/>
                </a:moveTo>
                <a:lnTo>
                  <a:pt x="0" y="0"/>
                </a:lnTo>
                <a:lnTo>
                  <a:pt x="0" y="2435352"/>
                </a:lnTo>
                <a:lnTo>
                  <a:pt x="12192000" y="2435352"/>
                </a:lnTo>
                <a:lnTo>
                  <a:pt x="12192000" y="0"/>
                </a:lnTo>
                <a:close/>
              </a:path>
            </a:pathLst>
          </a:custGeom>
          <a:solidFill>
            <a:srgbClr val="00C68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9"/>
          <p:cNvSpPr txBox="1"/>
          <p:nvPr>
            <p:ph type="ctrTitle"/>
          </p:nvPr>
        </p:nvSpPr>
        <p:spPr>
          <a:xfrm>
            <a:off x="2534317" y="2154174"/>
            <a:ext cx="4075200" cy="430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2000"/>
              <a:buNone/>
              <a:defRPr b="0" i="0">
                <a:solidFill>
                  <a:schemeClr val="dk1"/>
                </a:solidFill>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24" name="Google Shape;124;p29"/>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lnSpc>
                <a:spcPct val="115000"/>
              </a:lnSpc>
              <a:spcBef>
                <a:spcPts val="0"/>
              </a:spcBef>
              <a:spcAft>
                <a:spcPts val="0"/>
              </a:spcAft>
              <a:buSzPts val="1800"/>
              <a:buNone/>
              <a:defRPr/>
            </a:lvl1pPr>
            <a:lvl2pPr lvl="1" rtl="0" algn="l">
              <a:lnSpc>
                <a:spcPct val="115000"/>
              </a:lnSpc>
              <a:spcBef>
                <a:spcPts val="1200"/>
              </a:spcBef>
              <a:spcAft>
                <a:spcPts val="0"/>
              </a:spcAft>
              <a:buSzPts val="1400"/>
              <a:buNone/>
              <a:defRPr/>
            </a:lvl2pPr>
            <a:lvl3pPr lvl="2" rtl="0" algn="l">
              <a:lnSpc>
                <a:spcPct val="115000"/>
              </a:lnSpc>
              <a:spcBef>
                <a:spcPts val="1200"/>
              </a:spcBef>
              <a:spcAft>
                <a:spcPts val="0"/>
              </a:spcAft>
              <a:buSzPts val="1400"/>
              <a:buNone/>
              <a:defRPr/>
            </a:lvl3pPr>
            <a:lvl4pPr lvl="3" rtl="0" algn="l">
              <a:lnSpc>
                <a:spcPct val="115000"/>
              </a:lnSpc>
              <a:spcBef>
                <a:spcPts val="1200"/>
              </a:spcBef>
              <a:spcAft>
                <a:spcPts val="0"/>
              </a:spcAft>
              <a:buSzPts val="1400"/>
              <a:buNone/>
              <a:defRPr/>
            </a:lvl4pPr>
            <a:lvl5pPr lvl="4" rtl="0" algn="l">
              <a:lnSpc>
                <a:spcPct val="115000"/>
              </a:lnSpc>
              <a:spcBef>
                <a:spcPts val="1200"/>
              </a:spcBef>
              <a:spcAft>
                <a:spcPts val="0"/>
              </a:spcAft>
              <a:buSzPts val="1400"/>
              <a:buNone/>
              <a:defRPr/>
            </a:lvl5pPr>
            <a:lvl6pPr lvl="5" rtl="0" algn="l">
              <a:lnSpc>
                <a:spcPct val="115000"/>
              </a:lnSpc>
              <a:spcBef>
                <a:spcPts val="1200"/>
              </a:spcBef>
              <a:spcAft>
                <a:spcPts val="0"/>
              </a:spcAft>
              <a:buSzPts val="1400"/>
              <a:buNone/>
              <a:defRPr/>
            </a:lvl6pPr>
            <a:lvl7pPr lvl="6" rtl="0" algn="l">
              <a:lnSpc>
                <a:spcPct val="115000"/>
              </a:lnSpc>
              <a:spcBef>
                <a:spcPts val="1200"/>
              </a:spcBef>
              <a:spcAft>
                <a:spcPts val="0"/>
              </a:spcAft>
              <a:buSzPts val="1400"/>
              <a:buNone/>
              <a:defRPr/>
            </a:lvl7pPr>
            <a:lvl8pPr lvl="7" rtl="0" algn="l">
              <a:lnSpc>
                <a:spcPct val="115000"/>
              </a:lnSpc>
              <a:spcBef>
                <a:spcPts val="1200"/>
              </a:spcBef>
              <a:spcAft>
                <a:spcPts val="0"/>
              </a:spcAft>
              <a:buSzPts val="1400"/>
              <a:buNone/>
              <a:defRPr/>
            </a:lvl8pPr>
            <a:lvl9pPr lvl="8" rtl="0" algn="l">
              <a:lnSpc>
                <a:spcPct val="115000"/>
              </a:lnSpc>
              <a:spcBef>
                <a:spcPts val="1200"/>
              </a:spcBef>
              <a:spcAft>
                <a:spcPts val="1200"/>
              </a:spcAft>
              <a:buSzPts val="1400"/>
              <a:buNone/>
              <a:defRPr/>
            </a:lvl9pPr>
          </a:lstStyle>
          <a:p/>
        </p:txBody>
      </p:sp>
      <p:sp>
        <p:nvSpPr>
          <p:cNvPr id="125" name="Google Shape;125;p29"/>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9"/>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 name="Google Shape;127;p29"/>
          <p:cNvSpPr txBox="1"/>
          <p:nvPr>
            <p:ph idx="12" type="sldNum"/>
          </p:nvPr>
        </p:nvSpPr>
        <p:spPr>
          <a:xfrm>
            <a:off x="6583680" y="4783455"/>
            <a:ext cx="2103000" cy="1230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128" name="Shape 128"/>
        <p:cNvGrpSpPr/>
        <p:nvPr/>
      </p:nvGrpSpPr>
      <p:grpSpPr>
        <a:xfrm>
          <a:off x="0" y="0"/>
          <a:ext cx="0" cy="0"/>
          <a:chOff x="0" y="0"/>
          <a:chExt cx="0" cy="0"/>
        </a:xfrm>
      </p:grpSpPr>
      <p:sp>
        <p:nvSpPr>
          <p:cNvPr id="129" name="Google Shape;129;p30"/>
          <p:cNvSpPr txBox="1"/>
          <p:nvPr>
            <p:ph type="title"/>
          </p:nvPr>
        </p:nvSpPr>
        <p:spPr>
          <a:xfrm>
            <a:off x="452628" y="488773"/>
            <a:ext cx="8238900" cy="224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b="0" i="0" sz="1400">
                <a:solidFill>
                  <a:srgbClr val="595959"/>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0" name="Google Shape;130;p30"/>
          <p:cNvSpPr txBox="1"/>
          <p:nvPr>
            <p:ph idx="1" type="body"/>
          </p:nvPr>
        </p:nvSpPr>
        <p:spPr>
          <a:xfrm>
            <a:off x="388043" y="959155"/>
            <a:ext cx="8367900" cy="10941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0"/>
              </a:spcBef>
              <a:spcAft>
                <a:spcPts val="0"/>
              </a:spcAft>
              <a:buSzPts val="1100"/>
              <a:buNone/>
              <a:defRPr b="0" i="0">
                <a:solidFill>
                  <a:schemeClr val="dk1"/>
                </a:solidFill>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31" name="Google Shape;131;p3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100"/>
              <a:buNone/>
              <a:defRPr sz="1100">
                <a:solidFill>
                  <a:srgbClr val="888888"/>
                </a:solidFill>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32" name="Google Shape;132;p3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sz="1100">
                <a:solidFill>
                  <a:srgbClr val="888888"/>
                </a:solidFill>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33" name="Google Shape;133;p30"/>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2">
    <p:spTree>
      <p:nvGrpSpPr>
        <p:cNvPr id="134" name="Shape 134"/>
        <p:cNvGrpSpPr/>
        <p:nvPr/>
      </p:nvGrpSpPr>
      <p:grpSpPr>
        <a:xfrm>
          <a:off x="0" y="0"/>
          <a:ext cx="0" cy="0"/>
          <a:chOff x="0" y="0"/>
          <a:chExt cx="0" cy="0"/>
        </a:xfrm>
      </p:grpSpPr>
      <p:sp>
        <p:nvSpPr>
          <p:cNvPr id="135" name="Google Shape;135;p31"/>
          <p:cNvSpPr txBox="1"/>
          <p:nvPr>
            <p:ph type="title"/>
          </p:nvPr>
        </p:nvSpPr>
        <p:spPr>
          <a:xfrm>
            <a:off x="452628" y="488773"/>
            <a:ext cx="8238900" cy="224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b="0" i="0" sz="1400">
                <a:solidFill>
                  <a:srgbClr val="595959"/>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6" name="Google Shape;136;p31"/>
          <p:cNvSpPr txBox="1"/>
          <p:nvPr>
            <p:ph idx="1" type="body"/>
          </p:nvPr>
        </p:nvSpPr>
        <p:spPr>
          <a:xfrm>
            <a:off x="388043" y="959155"/>
            <a:ext cx="8367900" cy="10941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0"/>
              </a:spcBef>
              <a:spcAft>
                <a:spcPts val="0"/>
              </a:spcAft>
              <a:buSzPts val="1100"/>
              <a:buNone/>
              <a:defRPr b="0" i="0">
                <a:solidFill>
                  <a:schemeClr val="dk1"/>
                </a:solidFill>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37" name="Google Shape;137;p3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100"/>
              <a:buNone/>
              <a:defRPr sz="1100">
                <a:solidFill>
                  <a:srgbClr val="888888"/>
                </a:solidFill>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38" name="Google Shape;138;p3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sz="1100">
                <a:solidFill>
                  <a:srgbClr val="888888"/>
                </a:solidFill>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39" name="Google Shape;139;p31"/>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40" name="Shape 140"/>
        <p:cNvGrpSpPr/>
        <p:nvPr/>
      </p:nvGrpSpPr>
      <p:grpSpPr>
        <a:xfrm>
          <a:off x="0" y="0"/>
          <a:ext cx="0" cy="0"/>
          <a:chOff x="0" y="0"/>
          <a:chExt cx="0" cy="0"/>
        </a:xfrm>
      </p:grpSpPr>
      <p:pic>
        <p:nvPicPr>
          <p:cNvPr id="141" name="Google Shape;141;p32"/>
          <p:cNvPicPr preferRelativeResize="0"/>
          <p:nvPr/>
        </p:nvPicPr>
        <p:blipFill rotWithShape="1">
          <a:blip r:embed="rId2">
            <a:alphaModFix/>
          </a:blip>
          <a:srcRect b="0" l="0" r="0" t="0"/>
          <a:stretch/>
        </p:blipFill>
        <p:spPr>
          <a:xfrm>
            <a:off x="67868" y="92659"/>
            <a:ext cx="436378" cy="337455"/>
          </a:xfrm>
          <a:prstGeom prst="rect">
            <a:avLst/>
          </a:prstGeom>
          <a:noFill/>
          <a:ln>
            <a:noFill/>
          </a:ln>
        </p:spPr>
      </p:pic>
      <p:sp>
        <p:nvSpPr>
          <p:cNvPr id="142" name="Google Shape;142;p32"/>
          <p:cNvSpPr txBox="1"/>
          <p:nvPr>
            <p:ph type="title"/>
          </p:nvPr>
        </p:nvSpPr>
        <p:spPr>
          <a:xfrm>
            <a:off x="774422" y="114818"/>
            <a:ext cx="8069100" cy="7494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3" name="Google Shape;143;p32"/>
          <p:cNvSpPr txBox="1"/>
          <p:nvPr/>
        </p:nvSpPr>
        <p:spPr>
          <a:xfrm>
            <a:off x="8806286" y="4958555"/>
            <a:ext cx="341700" cy="192300"/>
          </a:xfrm>
          <a:prstGeom prst="rect">
            <a:avLst/>
          </a:prstGeom>
          <a:solidFill>
            <a:srgbClr val="00C782"/>
          </a:solid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en-GB"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
        <p:nvSpPr>
          <p:cNvPr id="144" name="Google Shape;144;p32"/>
          <p:cNvSpPr txBox="1"/>
          <p:nvPr/>
        </p:nvSpPr>
        <p:spPr>
          <a:xfrm>
            <a:off x="3570288" y="5000965"/>
            <a:ext cx="23181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262626"/>
                </a:solidFill>
                <a:latin typeface="Arial"/>
                <a:ea typeface="Arial"/>
                <a:cs typeface="Arial"/>
                <a:sym typeface="Arial"/>
              </a:rPr>
              <a:t>Copyright ©2019 ShARE. All Rights Reserved </a:t>
            </a:r>
            <a:endParaRPr b="0" i="0" sz="1100" u="none" cap="none" strike="noStrike">
              <a:solidFill>
                <a:srgbClr val="000000"/>
              </a:solidFill>
              <a:latin typeface="Arial"/>
              <a:ea typeface="Arial"/>
              <a:cs typeface="Arial"/>
              <a:sym typeface="Arial"/>
            </a:endParaRPr>
          </a:p>
        </p:txBody>
      </p:sp>
      <p:sp>
        <p:nvSpPr>
          <p:cNvPr id="145" name="Google Shape;145;p32"/>
          <p:cNvSpPr txBox="1"/>
          <p:nvPr>
            <p:ph idx="1" type="body"/>
          </p:nvPr>
        </p:nvSpPr>
        <p:spPr>
          <a:xfrm>
            <a:off x="774700" y="1371600"/>
            <a:ext cx="8069100" cy="3239700"/>
          </a:xfrm>
          <a:prstGeom prst="rect">
            <a:avLst/>
          </a:prstGeom>
          <a:noFill/>
          <a:ln>
            <a:noFill/>
          </a:ln>
        </p:spPr>
        <p:txBody>
          <a:bodyPr anchorCtr="0" anchor="t" bIns="34275" lIns="68575" spcFirstLastPara="1" rIns="68575" wrap="square" tIns="34275">
            <a:noAutofit/>
          </a:bodyPr>
          <a:lstStyle>
            <a:lvl1pPr indent="-298450" lvl="0" marL="457200" marR="0" rtl="0" algn="l">
              <a:lnSpc>
                <a:spcPct val="100000"/>
              </a:lnSpc>
              <a:spcBef>
                <a:spcPts val="800"/>
              </a:spcBef>
              <a:spcAft>
                <a:spcPts val="0"/>
              </a:spcAft>
              <a:buClr>
                <a:srgbClr val="00C782"/>
              </a:buClr>
              <a:buSzPts val="1100"/>
              <a:buFont typeface="Arial"/>
              <a:buChar char="•"/>
              <a:defRPr b="1" i="0" sz="1100" u="none" cap="none" strike="noStrike">
                <a:solidFill>
                  <a:schemeClr val="dk1"/>
                </a:solidFill>
                <a:latin typeface="Arial"/>
                <a:ea typeface="Arial"/>
                <a:cs typeface="Arial"/>
                <a:sym typeface="Arial"/>
              </a:defRPr>
            </a:lvl1pPr>
            <a:lvl2pPr indent="-298450" lvl="1" marL="914400" marR="0" rtl="0" algn="l">
              <a:lnSpc>
                <a:spcPct val="100000"/>
              </a:lnSpc>
              <a:spcBef>
                <a:spcPts val="400"/>
              </a:spcBef>
              <a:spcAft>
                <a:spcPts val="0"/>
              </a:spcAft>
              <a:buClr>
                <a:srgbClr val="00C782"/>
              </a:buClr>
              <a:buSzPts val="1100"/>
              <a:buFont typeface="Arial"/>
              <a:buChar char="-"/>
              <a:defRPr b="0" i="0" sz="11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6" name="Google Shape;146;p32"/>
          <p:cNvSpPr txBox="1"/>
          <p:nvPr>
            <p:ph idx="2" type="body"/>
          </p:nvPr>
        </p:nvSpPr>
        <p:spPr>
          <a:xfrm>
            <a:off x="22072" y="4972583"/>
            <a:ext cx="3872400" cy="1548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indent="-266700" lvl="1" marL="914400" marR="0" rtl="0" algn="l">
              <a:lnSpc>
                <a:spcPct val="90000"/>
              </a:lnSpc>
              <a:spcBef>
                <a:spcPts val="400"/>
              </a:spcBef>
              <a:spcAft>
                <a:spcPts val="0"/>
              </a:spcAft>
              <a:buClr>
                <a:schemeClr val="dk1"/>
              </a:buClr>
              <a:buSzPts val="600"/>
              <a:buFont typeface="Arial"/>
              <a:buChar char="•"/>
              <a:defRPr b="0" i="0" sz="600" u="none" cap="none" strike="noStrike">
                <a:solidFill>
                  <a:schemeClr val="dk1"/>
                </a:solidFill>
                <a:latin typeface="Arial"/>
                <a:ea typeface="Arial"/>
                <a:cs typeface="Arial"/>
                <a:sym typeface="Arial"/>
              </a:defRPr>
            </a:lvl2pPr>
            <a:lvl3pPr indent="-266700" lvl="2" marL="1371600" marR="0" rtl="0" algn="l">
              <a:lnSpc>
                <a:spcPct val="90000"/>
              </a:lnSpc>
              <a:spcBef>
                <a:spcPts val="400"/>
              </a:spcBef>
              <a:spcAft>
                <a:spcPts val="0"/>
              </a:spcAft>
              <a:buClr>
                <a:schemeClr val="dk1"/>
              </a:buClr>
              <a:buSzPts val="600"/>
              <a:buFont typeface="Arial"/>
              <a:buChar char="•"/>
              <a:defRPr b="0" i="0" sz="600" u="none" cap="none" strike="noStrike">
                <a:solidFill>
                  <a:schemeClr val="dk1"/>
                </a:solidFill>
                <a:latin typeface="Arial"/>
                <a:ea typeface="Arial"/>
                <a:cs typeface="Arial"/>
                <a:sym typeface="Arial"/>
              </a:defRPr>
            </a:lvl3pPr>
            <a:lvl4pPr indent="-266700" lvl="3" marL="1828800" marR="0" rtl="0" algn="l">
              <a:lnSpc>
                <a:spcPct val="90000"/>
              </a:lnSpc>
              <a:spcBef>
                <a:spcPts val="400"/>
              </a:spcBef>
              <a:spcAft>
                <a:spcPts val="0"/>
              </a:spcAft>
              <a:buClr>
                <a:schemeClr val="dk1"/>
              </a:buClr>
              <a:buSzPts val="600"/>
              <a:buFont typeface="Arial"/>
              <a:buChar char="•"/>
              <a:defRPr b="0" i="0" sz="600" u="none" cap="none" strike="noStrike">
                <a:solidFill>
                  <a:schemeClr val="dk1"/>
                </a:solidFill>
                <a:latin typeface="Arial"/>
                <a:ea typeface="Arial"/>
                <a:cs typeface="Arial"/>
                <a:sym typeface="Arial"/>
              </a:defRPr>
            </a:lvl4pPr>
            <a:lvl5pPr indent="-266700" lvl="4" marL="2286000" marR="0" rtl="0" algn="l">
              <a:lnSpc>
                <a:spcPct val="90000"/>
              </a:lnSpc>
              <a:spcBef>
                <a:spcPts val="400"/>
              </a:spcBef>
              <a:spcAft>
                <a:spcPts val="0"/>
              </a:spcAft>
              <a:buClr>
                <a:schemeClr val="dk1"/>
              </a:buClr>
              <a:buSzPts val="600"/>
              <a:buFont typeface="Arial"/>
              <a:buChar char="•"/>
              <a:defRPr b="0" i="0" sz="6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3">
    <p:spTree>
      <p:nvGrpSpPr>
        <p:cNvPr id="147" name="Shape 147"/>
        <p:cNvGrpSpPr/>
        <p:nvPr/>
      </p:nvGrpSpPr>
      <p:grpSpPr>
        <a:xfrm>
          <a:off x="0" y="0"/>
          <a:ext cx="0" cy="0"/>
          <a:chOff x="0" y="0"/>
          <a:chExt cx="0" cy="0"/>
        </a:xfrm>
      </p:grpSpPr>
      <p:sp>
        <p:nvSpPr>
          <p:cNvPr id="148" name="Google Shape;148;p33"/>
          <p:cNvSpPr txBox="1"/>
          <p:nvPr>
            <p:ph type="title"/>
          </p:nvPr>
        </p:nvSpPr>
        <p:spPr>
          <a:xfrm>
            <a:off x="452628" y="488773"/>
            <a:ext cx="8238900" cy="224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b="0" i="0" sz="1400">
                <a:solidFill>
                  <a:srgbClr val="595959"/>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9" name="Google Shape;149;p33"/>
          <p:cNvSpPr txBox="1"/>
          <p:nvPr>
            <p:ph idx="1" type="body"/>
          </p:nvPr>
        </p:nvSpPr>
        <p:spPr>
          <a:xfrm>
            <a:off x="388043" y="959155"/>
            <a:ext cx="8367900" cy="10941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0"/>
              </a:spcBef>
              <a:spcAft>
                <a:spcPts val="0"/>
              </a:spcAft>
              <a:buSzPts val="1100"/>
              <a:buNone/>
              <a:defRPr b="0" i="0">
                <a:solidFill>
                  <a:schemeClr val="dk1"/>
                </a:solidFill>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50" name="Google Shape;150;p3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1" name="Google Shape;151;p3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2" name="Google Shape;152;p33"/>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4">
    <p:spTree>
      <p:nvGrpSpPr>
        <p:cNvPr id="153" name="Shape 153"/>
        <p:cNvGrpSpPr/>
        <p:nvPr/>
      </p:nvGrpSpPr>
      <p:grpSpPr>
        <a:xfrm>
          <a:off x="0" y="0"/>
          <a:ext cx="0" cy="0"/>
          <a:chOff x="0" y="0"/>
          <a:chExt cx="0" cy="0"/>
        </a:xfrm>
      </p:grpSpPr>
      <p:sp>
        <p:nvSpPr>
          <p:cNvPr id="154" name="Google Shape;154;p34"/>
          <p:cNvSpPr txBox="1"/>
          <p:nvPr>
            <p:ph type="title"/>
          </p:nvPr>
        </p:nvSpPr>
        <p:spPr>
          <a:xfrm>
            <a:off x="452628" y="488773"/>
            <a:ext cx="8238900" cy="224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b="0" i="0" sz="1400">
                <a:solidFill>
                  <a:srgbClr val="595959"/>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5" name="Google Shape;155;p34"/>
          <p:cNvSpPr txBox="1"/>
          <p:nvPr>
            <p:ph idx="1" type="body"/>
          </p:nvPr>
        </p:nvSpPr>
        <p:spPr>
          <a:xfrm>
            <a:off x="388043" y="959155"/>
            <a:ext cx="8367900" cy="10941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0"/>
              </a:spcBef>
              <a:spcAft>
                <a:spcPts val="0"/>
              </a:spcAft>
              <a:buSzPts val="1100"/>
              <a:buNone/>
              <a:defRPr b="0" i="0">
                <a:solidFill>
                  <a:schemeClr val="dk1"/>
                </a:solidFill>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56" name="Google Shape;156;p3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7" name="Google Shape;157;p3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8" name="Google Shape;158;p34"/>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5">
    <p:spTree>
      <p:nvGrpSpPr>
        <p:cNvPr id="159" name="Shape 159"/>
        <p:cNvGrpSpPr/>
        <p:nvPr/>
      </p:nvGrpSpPr>
      <p:grpSpPr>
        <a:xfrm>
          <a:off x="0" y="0"/>
          <a:ext cx="0" cy="0"/>
          <a:chOff x="0" y="0"/>
          <a:chExt cx="0" cy="0"/>
        </a:xfrm>
      </p:grpSpPr>
      <p:sp>
        <p:nvSpPr>
          <p:cNvPr id="160" name="Google Shape;160;p35"/>
          <p:cNvSpPr txBox="1"/>
          <p:nvPr>
            <p:ph type="title"/>
          </p:nvPr>
        </p:nvSpPr>
        <p:spPr>
          <a:xfrm>
            <a:off x="452628" y="488773"/>
            <a:ext cx="8238900" cy="224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b="0" i="0" sz="1400">
                <a:solidFill>
                  <a:srgbClr val="595959"/>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1" name="Google Shape;161;p35"/>
          <p:cNvSpPr txBox="1"/>
          <p:nvPr>
            <p:ph idx="1" type="body"/>
          </p:nvPr>
        </p:nvSpPr>
        <p:spPr>
          <a:xfrm>
            <a:off x="388043" y="959155"/>
            <a:ext cx="8367900" cy="10941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0"/>
              </a:spcBef>
              <a:spcAft>
                <a:spcPts val="0"/>
              </a:spcAft>
              <a:buSzPts val="1100"/>
              <a:buNone/>
              <a:defRPr b="0" i="0">
                <a:solidFill>
                  <a:schemeClr val="dk1"/>
                </a:solidFill>
              </a:defRPr>
            </a:lvl1pPr>
            <a:lvl2pPr indent="-228600" lvl="1" marL="914400" rtl="0" algn="l">
              <a:lnSpc>
                <a:spcPct val="100000"/>
              </a:lnSpc>
              <a:spcBef>
                <a:spcPts val="0"/>
              </a:spcBef>
              <a:spcAft>
                <a:spcPts val="0"/>
              </a:spcAft>
              <a:buSzPts val="1100"/>
              <a:buNone/>
              <a:defRPr/>
            </a:lvl2pPr>
            <a:lvl3pPr indent="-228600" lvl="2" marL="1371600" rtl="0" algn="l">
              <a:lnSpc>
                <a:spcPct val="100000"/>
              </a:lnSpc>
              <a:spcBef>
                <a:spcPts val="0"/>
              </a:spcBef>
              <a:spcAft>
                <a:spcPts val="0"/>
              </a:spcAft>
              <a:buSzPts val="1100"/>
              <a:buNone/>
              <a:defRPr/>
            </a:lvl3pPr>
            <a:lvl4pPr indent="-228600" lvl="3" marL="1828800" rtl="0" algn="l">
              <a:lnSpc>
                <a:spcPct val="100000"/>
              </a:lnSpc>
              <a:spcBef>
                <a:spcPts val="0"/>
              </a:spcBef>
              <a:spcAft>
                <a:spcPts val="0"/>
              </a:spcAft>
              <a:buSzPts val="1100"/>
              <a:buNone/>
              <a:defRPr/>
            </a:lvl4pPr>
            <a:lvl5pPr indent="-228600" lvl="4" marL="2286000" rtl="0" algn="l">
              <a:lnSpc>
                <a:spcPct val="100000"/>
              </a:lnSpc>
              <a:spcBef>
                <a:spcPts val="0"/>
              </a:spcBef>
              <a:spcAft>
                <a:spcPts val="0"/>
              </a:spcAft>
              <a:buSzPts val="1100"/>
              <a:buNone/>
              <a:defRPr/>
            </a:lvl5pPr>
            <a:lvl6pPr indent="-228600" lvl="5" marL="2743200" rtl="0" algn="l">
              <a:lnSpc>
                <a:spcPct val="100000"/>
              </a:lnSpc>
              <a:spcBef>
                <a:spcPts val="0"/>
              </a:spcBef>
              <a:spcAft>
                <a:spcPts val="0"/>
              </a:spcAft>
              <a:buSzPts val="1100"/>
              <a:buNone/>
              <a:defRPr/>
            </a:lvl6pPr>
            <a:lvl7pPr indent="-228600" lvl="6" marL="3200400" rtl="0" algn="l">
              <a:lnSpc>
                <a:spcPct val="100000"/>
              </a:lnSpc>
              <a:spcBef>
                <a:spcPts val="0"/>
              </a:spcBef>
              <a:spcAft>
                <a:spcPts val="0"/>
              </a:spcAft>
              <a:buSzPts val="1100"/>
              <a:buNone/>
              <a:defRPr/>
            </a:lvl7pPr>
            <a:lvl8pPr indent="-228600" lvl="7" marL="3657600" rtl="0" algn="l">
              <a:lnSpc>
                <a:spcPct val="100000"/>
              </a:lnSpc>
              <a:spcBef>
                <a:spcPts val="0"/>
              </a:spcBef>
              <a:spcAft>
                <a:spcPts val="0"/>
              </a:spcAft>
              <a:buSzPts val="1100"/>
              <a:buNone/>
              <a:defRPr/>
            </a:lvl8pPr>
            <a:lvl9pPr indent="-228600" lvl="8" marL="4114800" rtl="0" algn="l">
              <a:lnSpc>
                <a:spcPct val="100000"/>
              </a:lnSpc>
              <a:spcBef>
                <a:spcPts val="0"/>
              </a:spcBef>
              <a:spcAft>
                <a:spcPts val="0"/>
              </a:spcAft>
              <a:buSzPts val="1100"/>
              <a:buNone/>
              <a:defRPr/>
            </a:lvl9pPr>
          </a:lstStyle>
          <a:p/>
        </p:txBody>
      </p:sp>
      <p:sp>
        <p:nvSpPr>
          <p:cNvPr id="162" name="Google Shape;162;p3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3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solidFill>
                  <a:srgbClr val="888888"/>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4" name="Google Shape;164;p35"/>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65" name="Shape 165"/>
        <p:cNvGrpSpPr/>
        <p:nvPr/>
      </p:nvGrpSpPr>
      <p:grpSpPr>
        <a:xfrm>
          <a:off x="0" y="0"/>
          <a:ext cx="0" cy="0"/>
          <a:chOff x="0" y="0"/>
          <a:chExt cx="0" cy="0"/>
        </a:xfrm>
      </p:grpSpPr>
      <p:sp>
        <p:nvSpPr>
          <p:cNvPr id="166" name="Google Shape;166;p3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100"/>
              <a:buNone/>
              <a:defRPr sz="1100">
                <a:solidFill>
                  <a:srgbClr val="888888"/>
                </a:solidFill>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67" name="Google Shape;167;p3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sz="1100">
                <a:solidFill>
                  <a:srgbClr val="888888"/>
                </a:solidFill>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168" name="Google Shape;168;p36"/>
          <p:cNvSpPr txBox="1"/>
          <p:nvPr>
            <p:ph idx="12" type="sldNum"/>
          </p:nvPr>
        </p:nvSpPr>
        <p:spPr>
          <a:xfrm>
            <a:off x="6583680" y="4783455"/>
            <a:ext cx="2103000" cy="2154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23"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000"/>
              <a:buFont typeface="Palatino"/>
              <a:buNone/>
              <a:defRPr b="1" i="0" sz="2000" u="none" cap="none" strike="noStrike">
                <a:solidFill>
                  <a:schemeClr val="dk1"/>
                </a:solidFill>
                <a:latin typeface="Palatino"/>
                <a:ea typeface="Palatino"/>
                <a:cs typeface="Palatino"/>
                <a:sym typeface="Palatino"/>
              </a:defRPr>
            </a:lvl1pPr>
            <a:lvl2pPr lvl="1" marR="0" rtl="0" algn="l">
              <a:lnSpc>
                <a:spcPct val="100000"/>
              </a:lnSpc>
              <a:spcBef>
                <a:spcPts val="0"/>
              </a:spcBef>
              <a:spcAft>
                <a:spcPts val="0"/>
              </a:spcAft>
              <a:buClr>
                <a:schemeClr val="dk1"/>
              </a:buClr>
              <a:buSzPts val="2000"/>
              <a:buFont typeface="Palatino"/>
              <a:buNone/>
              <a:defRPr b="1" i="0" sz="2000" u="none" cap="none" strike="noStrike">
                <a:solidFill>
                  <a:schemeClr val="dk1"/>
                </a:solidFill>
                <a:latin typeface="Palatino"/>
                <a:ea typeface="Palatino"/>
                <a:cs typeface="Palatino"/>
                <a:sym typeface="Palatino"/>
              </a:defRPr>
            </a:lvl2pPr>
            <a:lvl3pPr lvl="2" marR="0" rtl="0" algn="l">
              <a:lnSpc>
                <a:spcPct val="100000"/>
              </a:lnSpc>
              <a:spcBef>
                <a:spcPts val="0"/>
              </a:spcBef>
              <a:spcAft>
                <a:spcPts val="0"/>
              </a:spcAft>
              <a:buClr>
                <a:schemeClr val="dk1"/>
              </a:buClr>
              <a:buSzPts val="2000"/>
              <a:buFont typeface="Palatino"/>
              <a:buNone/>
              <a:defRPr b="1" i="0" sz="2000" u="none" cap="none" strike="noStrike">
                <a:solidFill>
                  <a:schemeClr val="dk1"/>
                </a:solidFill>
                <a:latin typeface="Palatino"/>
                <a:ea typeface="Palatino"/>
                <a:cs typeface="Palatino"/>
                <a:sym typeface="Palatino"/>
              </a:defRPr>
            </a:lvl3pPr>
            <a:lvl4pPr lvl="3" marR="0" rtl="0" algn="l">
              <a:lnSpc>
                <a:spcPct val="100000"/>
              </a:lnSpc>
              <a:spcBef>
                <a:spcPts val="0"/>
              </a:spcBef>
              <a:spcAft>
                <a:spcPts val="0"/>
              </a:spcAft>
              <a:buClr>
                <a:schemeClr val="dk1"/>
              </a:buClr>
              <a:buSzPts val="2000"/>
              <a:buFont typeface="Palatino"/>
              <a:buNone/>
              <a:defRPr b="1" i="0" sz="2000" u="none" cap="none" strike="noStrike">
                <a:solidFill>
                  <a:schemeClr val="dk1"/>
                </a:solidFill>
                <a:latin typeface="Palatino"/>
                <a:ea typeface="Palatino"/>
                <a:cs typeface="Palatino"/>
                <a:sym typeface="Palatino"/>
              </a:defRPr>
            </a:lvl4pPr>
            <a:lvl5pPr lvl="4" marR="0" rtl="0" algn="l">
              <a:lnSpc>
                <a:spcPct val="100000"/>
              </a:lnSpc>
              <a:spcBef>
                <a:spcPts val="0"/>
              </a:spcBef>
              <a:spcAft>
                <a:spcPts val="0"/>
              </a:spcAft>
              <a:buClr>
                <a:schemeClr val="dk1"/>
              </a:buClr>
              <a:buSzPts val="2000"/>
              <a:buFont typeface="Palatino"/>
              <a:buNone/>
              <a:defRPr b="1" i="0" sz="2000" u="none" cap="none" strike="noStrike">
                <a:solidFill>
                  <a:schemeClr val="dk1"/>
                </a:solidFill>
                <a:latin typeface="Palatino"/>
                <a:ea typeface="Palatino"/>
                <a:cs typeface="Palatino"/>
                <a:sym typeface="Palatino"/>
              </a:defRPr>
            </a:lvl5pPr>
            <a:lvl6pPr lvl="5" marR="0" rtl="0" algn="l">
              <a:lnSpc>
                <a:spcPct val="100000"/>
              </a:lnSpc>
              <a:spcBef>
                <a:spcPts val="0"/>
              </a:spcBef>
              <a:spcAft>
                <a:spcPts val="0"/>
              </a:spcAft>
              <a:buClr>
                <a:schemeClr val="dk1"/>
              </a:buClr>
              <a:buSzPts val="2000"/>
              <a:buFont typeface="Palatino"/>
              <a:buNone/>
              <a:defRPr b="1" i="0" sz="2000" u="none" cap="none" strike="noStrike">
                <a:solidFill>
                  <a:schemeClr val="dk1"/>
                </a:solidFill>
                <a:latin typeface="Palatino"/>
                <a:ea typeface="Palatino"/>
                <a:cs typeface="Palatino"/>
                <a:sym typeface="Palatino"/>
              </a:defRPr>
            </a:lvl6pPr>
            <a:lvl7pPr lvl="6" marR="0" rtl="0" algn="l">
              <a:lnSpc>
                <a:spcPct val="100000"/>
              </a:lnSpc>
              <a:spcBef>
                <a:spcPts val="0"/>
              </a:spcBef>
              <a:spcAft>
                <a:spcPts val="0"/>
              </a:spcAft>
              <a:buClr>
                <a:schemeClr val="dk1"/>
              </a:buClr>
              <a:buSzPts val="2000"/>
              <a:buFont typeface="Palatino"/>
              <a:buNone/>
              <a:defRPr b="1" i="0" sz="2000" u="none" cap="none" strike="noStrike">
                <a:solidFill>
                  <a:schemeClr val="dk1"/>
                </a:solidFill>
                <a:latin typeface="Palatino"/>
                <a:ea typeface="Palatino"/>
                <a:cs typeface="Palatino"/>
                <a:sym typeface="Palatino"/>
              </a:defRPr>
            </a:lvl7pPr>
            <a:lvl8pPr lvl="7" marR="0" rtl="0" algn="l">
              <a:lnSpc>
                <a:spcPct val="100000"/>
              </a:lnSpc>
              <a:spcBef>
                <a:spcPts val="0"/>
              </a:spcBef>
              <a:spcAft>
                <a:spcPts val="0"/>
              </a:spcAft>
              <a:buClr>
                <a:schemeClr val="dk1"/>
              </a:buClr>
              <a:buSzPts val="2000"/>
              <a:buFont typeface="Palatino"/>
              <a:buNone/>
              <a:defRPr b="1" i="0" sz="2000" u="none" cap="none" strike="noStrike">
                <a:solidFill>
                  <a:schemeClr val="dk1"/>
                </a:solidFill>
                <a:latin typeface="Palatino"/>
                <a:ea typeface="Palatino"/>
                <a:cs typeface="Palatino"/>
                <a:sym typeface="Palatino"/>
              </a:defRPr>
            </a:lvl8pPr>
            <a:lvl9pPr lvl="8" marR="0" rtl="0" algn="l">
              <a:lnSpc>
                <a:spcPct val="100000"/>
              </a:lnSpc>
              <a:spcBef>
                <a:spcPts val="0"/>
              </a:spcBef>
              <a:spcAft>
                <a:spcPts val="0"/>
              </a:spcAft>
              <a:buClr>
                <a:schemeClr val="dk1"/>
              </a:buClr>
              <a:buSzPts val="2000"/>
              <a:buFont typeface="Palatino"/>
              <a:buNone/>
              <a:defRPr b="1" i="0" sz="2000" u="none" cap="none" strike="noStrike">
                <a:solidFill>
                  <a:schemeClr val="dk1"/>
                </a:solidFill>
                <a:latin typeface="Palatino"/>
                <a:ea typeface="Palatino"/>
                <a:cs typeface="Palatino"/>
                <a:sym typeface="Palatino"/>
              </a:defRPr>
            </a:lvl9pPr>
          </a:lstStyle>
          <a:p/>
        </p:txBody>
      </p:sp>
      <p:sp>
        <p:nvSpPr>
          <p:cNvPr id="58" name="Google Shape;5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alatino"/>
              <a:buChar char="●"/>
              <a:defRPr b="0" i="0" sz="1800" u="none" cap="none" strike="noStrike">
                <a:solidFill>
                  <a:schemeClr val="dk2"/>
                </a:solidFill>
                <a:latin typeface="Palatino"/>
                <a:ea typeface="Palatino"/>
                <a:cs typeface="Palatino"/>
                <a:sym typeface="Palatino"/>
              </a:defRPr>
            </a:lvl1pPr>
            <a:lvl2pPr indent="-317500" lvl="1" marL="914400" marR="0" rtl="0" algn="l">
              <a:lnSpc>
                <a:spcPct val="115000"/>
              </a:lnSpc>
              <a:spcBef>
                <a:spcPts val="0"/>
              </a:spcBef>
              <a:spcAft>
                <a:spcPts val="0"/>
              </a:spcAft>
              <a:buClr>
                <a:schemeClr val="dk2"/>
              </a:buClr>
              <a:buSzPts val="1400"/>
              <a:buFont typeface="Palatino"/>
              <a:buChar char="○"/>
              <a:defRPr b="0" i="0" sz="1400" u="none" cap="none" strike="noStrike">
                <a:solidFill>
                  <a:schemeClr val="dk2"/>
                </a:solidFill>
                <a:latin typeface="Palatino"/>
                <a:ea typeface="Palatino"/>
                <a:cs typeface="Palatino"/>
                <a:sym typeface="Palatino"/>
              </a:defRPr>
            </a:lvl2pPr>
            <a:lvl3pPr indent="-317500" lvl="2" marL="1371600" marR="0" rtl="0" algn="l">
              <a:lnSpc>
                <a:spcPct val="115000"/>
              </a:lnSpc>
              <a:spcBef>
                <a:spcPts val="0"/>
              </a:spcBef>
              <a:spcAft>
                <a:spcPts val="0"/>
              </a:spcAft>
              <a:buClr>
                <a:schemeClr val="dk2"/>
              </a:buClr>
              <a:buSzPts val="1400"/>
              <a:buFont typeface="Palatino"/>
              <a:buChar char="■"/>
              <a:defRPr b="0" i="0" sz="1400" u="none" cap="none" strike="noStrike">
                <a:solidFill>
                  <a:schemeClr val="dk2"/>
                </a:solidFill>
                <a:latin typeface="Palatino"/>
                <a:ea typeface="Palatino"/>
                <a:cs typeface="Palatino"/>
                <a:sym typeface="Palatino"/>
              </a:defRPr>
            </a:lvl3pPr>
            <a:lvl4pPr indent="-317500" lvl="3" marL="1828800" marR="0" rtl="0" algn="l">
              <a:lnSpc>
                <a:spcPct val="115000"/>
              </a:lnSpc>
              <a:spcBef>
                <a:spcPts val="0"/>
              </a:spcBef>
              <a:spcAft>
                <a:spcPts val="0"/>
              </a:spcAft>
              <a:buClr>
                <a:schemeClr val="dk2"/>
              </a:buClr>
              <a:buSzPts val="1400"/>
              <a:buFont typeface="Palatino"/>
              <a:buChar char="●"/>
              <a:defRPr b="0" i="0" sz="1400" u="none" cap="none" strike="noStrike">
                <a:solidFill>
                  <a:schemeClr val="dk2"/>
                </a:solidFill>
                <a:latin typeface="Palatino"/>
                <a:ea typeface="Palatino"/>
                <a:cs typeface="Palatino"/>
                <a:sym typeface="Palatino"/>
              </a:defRPr>
            </a:lvl4pPr>
            <a:lvl5pPr indent="-317500" lvl="4" marL="2286000" marR="0" rtl="0" algn="l">
              <a:lnSpc>
                <a:spcPct val="115000"/>
              </a:lnSpc>
              <a:spcBef>
                <a:spcPts val="0"/>
              </a:spcBef>
              <a:spcAft>
                <a:spcPts val="0"/>
              </a:spcAft>
              <a:buClr>
                <a:schemeClr val="dk2"/>
              </a:buClr>
              <a:buSzPts val="1400"/>
              <a:buFont typeface="Palatino"/>
              <a:buChar char="○"/>
              <a:defRPr b="0" i="0" sz="1400" u="none" cap="none" strike="noStrike">
                <a:solidFill>
                  <a:schemeClr val="dk2"/>
                </a:solidFill>
                <a:latin typeface="Palatino"/>
                <a:ea typeface="Palatino"/>
                <a:cs typeface="Palatino"/>
                <a:sym typeface="Palatino"/>
              </a:defRPr>
            </a:lvl5pPr>
            <a:lvl6pPr indent="-317500" lvl="5" marL="2743200" marR="0" rtl="0" algn="l">
              <a:lnSpc>
                <a:spcPct val="115000"/>
              </a:lnSpc>
              <a:spcBef>
                <a:spcPts val="0"/>
              </a:spcBef>
              <a:spcAft>
                <a:spcPts val="0"/>
              </a:spcAft>
              <a:buClr>
                <a:schemeClr val="dk2"/>
              </a:buClr>
              <a:buSzPts val="1400"/>
              <a:buFont typeface="Palatino"/>
              <a:buChar char="■"/>
              <a:defRPr b="0" i="0" sz="1400" u="none" cap="none" strike="noStrike">
                <a:solidFill>
                  <a:schemeClr val="dk2"/>
                </a:solidFill>
                <a:latin typeface="Palatino"/>
                <a:ea typeface="Palatino"/>
                <a:cs typeface="Palatino"/>
                <a:sym typeface="Palatino"/>
              </a:defRPr>
            </a:lvl6pPr>
            <a:lvl7pPr indent="-317500" lvl="6" marL="3200400" marR="0" rtl="0" algn="l">
              <a:lnSpc>
                <a:spcPct val="115000"/>
              </a:lnSpc>
              <a:spcBef>
                <a:spcPts val="0"/>
              </a:spcBef>
              <a:spcAft>
                <a:spcPts val="0"/>
              </a:spcAft>
              <a:buClr>
                <a:schemeClr val="dk2"/>
              </a:buClr>
              <a:buSzPts val="1400"/>
              <a:buFont typeface="Palatino"/>
              <a:buChar char="●"/>
              <a:defRPr b="0" i="0" sz="1400" u="none" cap="none" strike="noStrike">
                <a:solidFill>
                  <a:schemeClr val="dk2"/>
                </a:solidFill>
                <a:latin typeface="Palatino"/>
                <a:ea typeface="Palatino"/>
                <a:cs typeface="Palatino"/>
                <a:sym typeface="Palatino"/>
              </a:defRPr>
            </a:lvl7pPr>
            <a:lvl8pPr indent="-317500" lvl="7" marL="3657600" marR="0" rtl="0" algn="l">
              <a:lnSpc>
                <a:spcPct val="115000"/>
              </a:lnSpc>
              <a:spcBef>
                <a:spcPts val="0"/>
              </a:spcBef>
              <a:spcAft>
                <a:spcPts val="0"/>
              </a:spcAft>
              <a:buClr>
                <a:schemeClr val="dk2"/>
              </a:buClr>
              <a:buSzPts val="1400"/>
              <a:buFont typeface="Palatino"/>
              <a:buChar char="○"/>
              <a:defRPr b="0" i="0" sz="1400" u="none" cap="none" strike="noStrike">
                <a:solidFill>
                  <a:schemeClr val="dk2"/>
                </a:solidFill>
                <a:latin typeface="Palatino"/>
                <a:ea typeface="Palatino"/>
                <a:cs typeface="Palatino"/>
                <a:sym typeface="Palatino"/>
              </a:defRPr>
            </a:lvl8pPr>
            <a:lvl9pPr indent="-317500" lvl="8" marL="4114800" marR="0" rtl="0" algn="l">
              <a:lnSpc>
                <a:spcPct val="115000"/>
              </a:lnSpc>
              <a:spcBef>
                <a:spcPts val="0"/>
              </a:spcBef>
              <a:spcAft>
                <a:spcPts val="0"/>
              </a:spcAft>
              <a:buClr>
                <a:schemeClr val="dk2"/>
              </a:buClr>
              <a:buSzPts val="1400"/>
              <a:buFont typeface="Palatino"/>
              <a:buChar char="■"/>
              <a:defRPr b="0" i="0" sz="1400" u="none" cap="none" strike="noStrike">
                <a:solidFill>
                  <a:schemeClr val="dk2"/>
                </a:solidFill>
                <a:latin typeface="Palatino"/>
                <a:ea typeface="Palatino"/>
                <a:cs typeface="Palatino"/>
                <a:sym typeface="Palatino"/>
              </a:defRPr>
            </a:lvl9pPr>
          </a:lstStyle>
          <a:p/>
        </p:txBody>
      </p:sp>
      <p:sp>
        <p:nvSpPr>
          <p:cNvPr id="59" name="Google Shape;59;p14"/>
          <p:cNvSpPr txBox="1"/>
          <p:nvPr>
            <p:ph idx="12" type="sldNum"/>
          </p:nvPr>
        </p:nvSpPr>
        <p:spPr>
          <a:xfrm>
            <a:off x="8868900" y="4876800"/>
            <a:ext cx="275100" cy="266700"/>
          </a:xfrm>
          <a:prstGeom prst="rect">
            <a:avLst/>
          </a:prstGeom>
          <a:solidFill>
            <a:srgbClr val="FFD966"/>
          </a:solidFill>
          <a:ln>
            <a:noFill/>
          </a:ln>
        </p:spPr>
        <p:txBody>
          <a:bodyPr anchorCtr="0" anchor="ctr" bIns="91425" lIns="0" spcFirstLastPara="1" rIns="0" wrap="square" tIns="91425">
            <a:normAutofit fontScale="85000" lnSpcReduction="20000"/>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r>
              <a:rPr lang="en-GB"/>
              <a:t>&lt;</a:t>
            </a:r>
            <a:fld id="{00000000-1234-1234-1234-123412341234}" type="slidenum">
              <a:rPr lang="en-GB"/>
              <a:t>‹#›</a:t>
            </a:fld>
            <a:r>
              <a:rPr lang="en-GB"/>
              <a:t>&gt;</a:t>
            </a:r>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2.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www.mentalfloss.com/posts/women-and-children-first-origins-titanic" TargetMode="External"/><Relationship Id="rId4" Type="http://schemas.openxmlformats.org/officeDocument/2006/relationships/hyperlink" Target="https://www.mentalfloss.com/posts/women-and-children-first-origins-titanic"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www.encylopedia-titanica.org/" TargetMode="External"/><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7"/>
          <p:cNvPicPr preferRelativeResize="0"/>
          <p:nvPr/>
        </p:nvPicPr>
        <p:blipFill>
          <a:blip r:embed="rId3">
            <a:alphaModFix/>
          </a:blip>
          <a:stretch>
            <a:fillRect/>
          </a:stretch>
        </p:blipFill>
        <p:spPr>
          <a:xfrm>
            <a:off x="0" y="1325"/>
            <a:ext cx="9143988" cy="5143500"/>
          </a:xfrm>
          <a:prstGeom prst="rect">
            <a:avLst/>
          </a:prstGeom>
          <a:noFill/>
          <a:ln>
            <a:noFill/>
          </a:ln>
        </p:spPr>
      </p:pic>
      <p:sp>
        <p:nvSpPr>
          <p:cNvPr id="174" name="Google Shape;174;p37"/>
          <p:cNvSpPr txBox="1"/>
          <p:nvPr/>
        </p:nvSpPr>
        <p:spPr>
          <a:xfrm>
            <a:off x="1083868" y="3644450"/>
            <a:ext cx="4146900" cy="3021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Clr>
                <a:srgbClr val="000000"/>
              </a:buClr>
              <a:buSzPts val="1500"/>
              <a:buFont typeface="Arial"/>
              <a:buNone/>
            </a:pPr>
            <a:r>
              <a:rPr i="1" lang="en-GB" sz="1900">
                <a:solidFill>
                  <a:schemeClr val="lt1"/>
                </a:solidFill>
                <a:latin typeface="Proxima Nova"/>
                <a:ea typeface="Proxima Nova"/>
                <a:cs typeface="Proxima Nova"/>
                <a:sym typeface="Proxima Nova"/>
              </a:rPr>
              <a:t>An analysis made by</a:t>
            </a:r>
            <a:endParaRPr b="0" i="1" sz="1900" u="none" cap="none" strike="noStrike">
              <a:solidFill>
                <a:schemeClr val="lt1"/>
              </a:solidFill>
              <a:latin typeface="Proxima Nova"/>
              <a:ea typeface="Proxima Nova"/>
              <a:cs typeface="Proxima Nova"/>
              <a:sym typeface="Proxima Nova"/>
            </a:endParaRPr>
          </a:p>
        </p:txBody>
      </p:sp>
      <p:cxnSp>
        <p:nvCxnSpPr>
          <p:cNvPr id="175" name="Google Shape;175;p37"/>
          <p:cNvCxnSpPr/>
          <p:nvPr/>
        </p:nvCxnSpPr>
        <p:spPr>
          <a:xfrm>
            <a:off x="654881" y="3793500"/>
            <a:ext cx="334500" cy="0"/>
          </a:xfrm>
          <a:prstGeom prst="straightConnector1">
            <a:avLst/>
          </a:prstGeom>
          <a:noFill/>
          <a:ln cap="flat" cmpd="sng" w="28575">
            <a:solidFill>
              <a:srgbClr val="FFFFFF"/>
            </a:solidFill>
            <a:prstDash val="solid"/>
            <a:round/>
            <a:headEnd len="med" w="med" type="none"/>
            <a:tailEnd len="med" w="med" type="none"/>
          </a:ln>
        </p:spPr>
      </p:cxnSp>
      <p:sp>
        <p:nvSpPr>
          <p:cNvPr id="176" name="Google Shape;176;p37"/>
          <p:cNvSpPr txBox="1"/>
          <p:nvPr/>
        </p:nvSpPr>
        <p:spPr>
          <a:xfrm>
            <a:off x="620350" y="2713400"/>
            <a:ext cx="6609900" cy="794700"/>
          </a:xfrm>
          <a:prstGeom prst="rect">
            <a:avLst/>
          </a:prstGeom>
          <a:noFill/>
          <a:ln>
            <a:noFill/>
          </a:ln>
        </p:spPr>
        <p:txBody>
          <a:bodyPr anchorCtr="0" anchor="t" bIns="0" lIns="0" spcFirstLastPara="1" rIns="0" wrap="square" tIns="9525">
            <a:spAutoFit/>
          </a:bodyPr>
          <a:lstStyle/>
          <a:p>
            <a:pPr indent="0" lvl="0" marL="12700" marR="0" rtl="0" algn="l">
              <a:lnSpc>
                <a:spcPct val="85000"/>
              </a:lnSpc>
              <a:spcBef>
                <a:spcPts val="0"/>
              </a:spcBef>
              <a:spcAft>
                <a:spcPts val="0"/>
              </a:spcAft>
              <a:buClr>
                <a:srgbClr val="000000"/>
              </a:buClr>
              <a:buSzPts val="1800"/>
              <a:buFont typeface="Arial"/>
              <a:buNone/>
            </a:pPr>
            <a:r>
              <a:rPr lang="en-GB" sz="3000">
                <a:solidFill>
                  <a:schemeClr val="lt1"/>
                </a:solidFill>
                <a:latin typeface="Proxima Nova"/>
                <a:ea typeface="Proxima Nova"/>
                <a:cs typeface="Proxima Nova"/>
                <a:sym typeface="Proxima Nova"/>
              </a:rPr>
              <a:t>Titanic Disaster Data Analysis on Survivability Rate</a:t>
            </a:r>
            <a:endParaRPr i="0" sz="3000" u="none" cap="none" strike="noStrike">
              <a:solidFill>
                <a:schemeClr val="lt1"/>
              </a:solidFill>
              <a:latin typeface="Proxima Nova"/>
              <a:ea typeface="Proxima Nova"/>
              <a:cs typeface="Proxima Nova"/>
              <a:sym typeface="Proxima Nova"/>
            </a:endParaRPr>
          </a:p>
        </p:txBody>
      </p:sp>
      <p:sp>
        <p:nvSpPr>
          <p:cNvPr id="177" name="Google Shape;177;p37"/>
          <p:cNvSpPr txBox="1"/>
          <p:nvPr/>
        </p:nvSpPr>
        <p:spPr>
          <a:xfrm>
            <a:off x="3397850" y="4901350"/>
            <a:ext cx="2348100" cy="152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rgbClr val="FFFFFF"/>
                </a:solidFill>
              </a:rPr>
              <a:t>June 2022</a:t>
            </a:r>
            <a:endParaRPr i="0" sz="700" u="none" cap="none" strike="noStrike">
              <a:solidFill>
                <a:srgbClr val="FFFFFF"/>
              </a:solidFill>
            </a:endParaRPr>
          </a:p>
        </p:txBody>
      </p:sp>
      <p:sp>
        <p:nvSpPr>
          <p:cNvPr id="178" name="Google Shape;178;p37"/>
          <p:cNvSpPr txBox="1"/>
          <p:nvPr/>
        </p:nvSpPr>
        <p:spPr>
          <a:xfrm>
            <a:off x="654878" y="3946550"/>
            <a:ext cx="5703600" cy="14874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Clr>
                <a:srgbClr val="000000"/>
              </a:buClr>
              <a:buSzPts val="1500"/>
              <a:buFont typeface="Arial"/>
              <a:buNone/>
            </a:pPr>
            <a:r>
              <a:rPr lang="en-GB" sz="1200">
                <a:solidFill>
                  <a:schemeClr val="lt1"/>
                </a:solidFill>
                <a:latin typeface="Proxima Nova"/>
                <a:ea typeface="Proxima Nova"/>
                <a:cs typeface="Proxima Nova"/>
                <a:sym typeface="Proxima Nova"/>
              </a:rPr>
              <a:t>Thomas Amarta Gunawisesa - 2401960763</a:t>
            </a:r>
            <a:endParaRPr sz="1200">
              <a:solidFill>
                <a:schemeClr val="lt1"/>
              </a:solidFill>
              <a:latin typeface="Proxima Nova"/>
              <a:ea typeface="Proxima Nova"/>
              <a:cs typeface="Proxima Nova"/>
              <a:sym typeface="Proxima Nova"/>
            </a:endParaRPr>
          </a:p>
          <a:p>
            <a:pPr indent="0" lvl="0" marL="12700" marR="0" rtl="0" algn="l">
              <a:lnSpc>
                <a:spcPct val="100000"/>
              </a:lnSpc>
              <a:spcBef>
                <a:spcPts val="0"/>
              </a:spcBef>
              <a:spcAft>
                <a:spcPts val="0"/>
              </a:spcAft>
              <a:buClr>
                <a:srgbClr val="000000"/>
              </a:buClr>
              <a:buSzPts val="1500"/>
              <a:buFont typeface="Arial"/>
              <a:buNone/>
            </a:pPr>
            <a:r>
              <a:rPr lang="en-GB" sz="1200">
                <a:solidFill>
                  <a:schemeClr val="lt1"/>
                </a:solidFill>
                <a:latin typeface="Proxima Nova"/>
                <a:ea typeface="Proxima Nova"/>
                <a:cs typeface="Proxima Nova"/>
                <a:sym typeface="Proxima Nova"/>
              </a:rPr>
              <a:t>Divaldy Putra Eka - 2440018394</a:t>
            </a:r>
            <a:endParaRPr sz="1200">
              <a:solidFill>
                <a:schemeClr val="lt1"/>
              </a:solidFill>
              <a:latin typeface="Proxima Nova"/>
              <a:ea typeface="Proxima Nova"/>
              <a:cs typeface="Proxima Nova"/>
              <a:sym typeface="Proxima Nova"/>
            </a:endParaRPr>
          </a:p>
          <a:p>
            <a:pPr indent="0" lvl="0" marL="12700" marR="0" rtl="0" algn="l">
              <a:lnSpc>
                <a:spcPct val="100000"/>
              </a:lnSpc>
              <a:spcBef>
                <a:spcPts val="0"/>
              </a:spcBef>
              <a:spcAft>
                <a:spcPts val="0"/>
              </a:spcAft>
              <a:buClr>
                <a:srgbClr val="000000"/>
              </a:buClr>
              <a:buSzPts val="1500"/>
              <a:buFont typeface="Arial"/>
              <a:buNone/>
            </a:pPr>
            <a:r>
              <a:rPr lang="en-GB" sz="1200">
                <a:solidFill>
                  <a:schemeClr val="lt1"/>
                </a:solidFill>
                <a:latin typeface="Proxima Nova"/>
                <a:ea typeface="Proxima Nova"/>
                <a:cs typeface="Proxima Nova"/>
                <a:sym typeface="Proxima Nova"/>
              </a:rPr>
              <a:t>Daniel Alexander - 2440006715</a:t>
            </a:r>
            <a:endParaRPr sz="1200">
              <a:solidFill>
                <a:schemeClr val="lt1"/>
              </a:solidFill>
              <a:latin typeface="Proxima Nova"/>
              <a:ea typeface="Proxima Nova"/>
              <a:cs typeface="Proxima Nova"/>
              <a:sym typeface="Proxima Nova"/>
            </a:endParaRPr>
          </a:p>
          <a:p>
            <a:pPr indent="0" lvl="0" marL="12700" marR="0" rtl="0" algn="l">
              <a:lnSpc>
                <a:spcPct val="100000"/>
              </a:lnSpc>
              <a:spcBef>
                <a:spcPts val="0"/>
              </a:spcBef>
              <a:spcAft>
                <a:spcPts val="0"/>
              </a:spcAft>
              <a:buClr>
                <a:srgbClr val="000000"/>
              </a:buClr>
              <a:buSzPts val="1500"/>
              <a:buFont typeface="Arial"/>
              <a:buNone/>
            </a:pPr>
            <a:r>
              <a:rPr lang="en-GB" sz="1200">
                <a:solidFill>
                  <a:schemeClr val="lt1"/>
                </a:solidFill>
                <a:latin typeface="Proxima Nova"/>
                <a:ea typeface="Proxima Nova"/>
                <a:cs typeface="Proxima Nova"/>
                <a:sym typeface="Proxima Nova"/>
              </a:rPr>
              <a:t>Jeremiah Dylan Julianto - 2401960284</a:t>
            </a:r>
            <a:endParaRPr sz="1200">
              <a:solidFill>
                <a:schemeClr val="lt1"/>
              </a:solidFill>
              <a:latin typeface="Proxima Nova"/>
              <a:ea typeface="Proxima Nova"/>
              <a:cs typeface="Proxima Nova"/>
              <a:sym typeface="Proxima Nova"/>
            </a:endParaRPr>
          </a:p>
          <a:p>
            <a:pPr indent="0" lvl="0" marL="12700" marR="0" rtl="0" algn="l">
              <a:lnSpc>
                <a:spcPct val="100000"/>
              </a:lnSpc>
              <a:spcBef>
                <a:spcPts val="0"/>
              </a:spcBef>
              <a:spcAft>
                <a:spcPts val="0"/>
              </a:spcAft>
              <a:buClr>
                <a:srgbClr val="000000"/>
              </a:buClr>
              <a:buSzPts val="1500"/>
              <a:buFont typeface="Arial"/>
              <a:buNone/>
            </a:pPr>
            <a:r>
              <a:rPr lang="en-GB" sz="1200">
                <a:solidFill>
                  <a:schemeClr val="lt1"/>
                </a:solidFill>
                <a:latin typeface="Proxima Nova"/>
                <a:ea typeface="Proxima Nova"/>
                <a:cs typeface="Proxima Nova"/>
                <a:sym typeface="Proxima Nova"/>
              </a:rPr>
              <a:t>Christopher Nathanael - 2440012421</a:t>
            </a:r>
            <a:endParaRPr sz="1200">
              <a:solidFill>
                <a:schemeClr val="lt1"/>
              </a:solidFill>
              <a:latin typeface="Proxima Nova"/>
              <a:ea typeface="Proxima Nova"/>
              <a:cs typeface="Proxima Nova"/>
              <a:sym typeface="Proxima Nova"/>
            </a:endParaRPr>
          </a:p>
          <a:p>
            <a:pPr indent="0" lvl="0" marL="12700" marR="0" rtl="0" algn="l">
              <a:lnSpc>
                <a:spcPct val="100000"/>
              </a:lnSpc>
              <a:spcBef>
                <a:spcPts val="0"/>
              </a:spcBef>
              <a:spcAft>
                <a:spcPts val="0"/>
              </a:spcAft>
              <a:buClr>
                <a:srgbClr val="000000"/>
              </a:buClr>
              <a:buSzPts val="1500"/>
              <a:buFont typeface="Arial"/>
              <a:buNone/>
            </a:pPr>
            <a:r>
              <a:t/>
            </a:r>
            <a:endParaRPr sz="1200">
              <a:solidFill>
                <a:srgbClr val="D5D5D5"/>
              </a:solidFill>
              <a:highlight>
                <a:srgbClr val="383838"/>
              </a:highlight>
              <a:latin typeface="Roboto"/>
              <a:ea typeface="Roboto"/>
              <a:cs typeface="Roboto"/>
              <a:sym typeface="Roboto"/>
            </a:endParaRPr>
          </a:p>
          <a:p>
            <a:pPr indent="0" lvl="0" marL="12700" marR="0" rtl="0" algn="l">
              <a:lnSpc>
                <a:spcPct val="100000"/>
              </a:lnSpc>
              <a:spcBef>
                <a:spcPts val="0"/>
              </a:spcBef>
              <a:spcAft>
                <a:spcPts val="0"/>
              </a:spcAft>
              <a:buClr>
                <a:srgbClr val="000000"/>
              </a:buClr>
              <a:buSzPts val="1500"/>
              <a:buFont typeface="Arial"/>
              <a:buNone/>
            </a:pPr>
            <a:r>
              <a:t/>
            </a:r>
            <a:endParaRPr sz="1200">
              <a:solidFill>
                <a:schemeClr val="lt1"/>
              </a:solidFill>
              <a:latin typeface="Proxima Nova"/>
              <a:ea typeface="Proxima Nova"/>
              <a:cs typeface="Proxima Nova"/>
              <a:sym typeface="Proxima Nova"/>
            </a:endParaRPr>
          </a:p>
          <a:p>
            <a:pPr indent="0" lvl="0" marL="12700" marR="0" rtl="0" algn="l">
              <a:lnSpc>
                <a:spcPct val="100000"/>
              </a:lnSpc>
              <a:spcBef>
                <a:spcPts val="0"/>
              </a:spcBef>
              <a:spcAft>
                <a:spcPts val="0"/>
              </a:spcAft>
              <a:buClr>
                <a:srgbClr val="000000"/>
              </a:buClr>
              <a:buSzPts val="1500"/>
              <a:buFont typeface="Arial"/>
              <a:buNone/>
            </a:pPr>
            <a:r>
              <a:t/>
            </a:r>
            <a:endParaRPr sz="12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46"/>
          <p:cNvSpPr txBox="1"/>
          <p:nvPr>
            <p:ph idx="1" type="body"/>
          </p:nvPr>
        </p:nvSpPr>
        <p:spPr>
          <a:xfrm>
            <a:off x="1971239" y="5087413"/>
            <a:ext cx="1818600" cy="739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sz="1000">
                <a:solidFill>
                  <a:schemeClr val="dk1"/>
                </a:solidFill>
                <a:latin typeface="Proxima Nova"/>
                <a:ea typeface="Proxima Nova"/>
                <a:cs typeface="Proxima Nova"/>
                <a:sym typeface="Proxima Nova"/>
              </a:rPr>
              <a:t>Our vision is to build a connection throughout the community for those who has the same interest in programming field and expands everyone knowledge in programming.</a:t>
            </a:r>
            <a:endParaRPr sz="1000">
              <a:solidFill>
                <a:schemeClr val="dk1"/>
              </a:solidFill>
              <a:latin typeface="Proxima Nova"/>
              <a:ea typeface="Proxima Nova"/>
              <a:cs typeface="Proxima Nova"/>
              <a:sym typeface="Proxima Nova"/>
            </a:endParaRPr>
          </a:p>
        </p:txBody>
      </p:sp>
      <p:sp>
        <p:nvSpPr>
          <p:cNvPr id="300" name="Google Shape;300;p46"/>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301" name="Google Shape;301;p46"/>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302" name="Google Shape;302;p46"/>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303" name="Google Shape;303;p46"/>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304" name="Google Shape;304;p46"/>
          <p:cNvSpPr/>
          <p:nvPr/>
        </p:nvSpPr>
        <p:spPr>
          <a:xfrm>
            <a:off x="4620996" y="5599225"/>
            <a:ext cx="2139900" cy="227400"/>
          </a:xfrm>
          <a:prstGeom prst="chevron">
            <a:avLst>
              <a:gd fmla="val 50000" name="adj"/>
            </a:avLst>
          </a:prstGeom>
          <a:solidFill>
            <a:srgbClr val="B7E6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595959"/>
                </a:solidFill>
              </a:rPr>
              <a:t>Product Analysis</a:t>
            </a:r>
            <a:endParaRPr b="1" sz="1000">
              <a:solidFill>
                <a:srgbClr val="595959"/>
              </a:solidFill>
            </a:endParaRPr>
          </a:p>
        </p:txBody>
      </p:sp>
      <p:sp>
        <p:nvSpPr>
          <p:cNvPr id="305" name="Google Shape;305;p46"/>
          <p:cNvSpPr/>
          <p:nvPr/>
        </p:nvSpPr>
        <p:spPr>
          <a:xfrm>
            <a:off x="6760352" y="5599225"/>
            <a:ext cx="2139900" cy="227400"/>
          </a:xfrm>
          <a:prstGeom prst="chevron">
            <a:avLst>
              <a:gd fmla="val 50000" name="adj"/>
            </a:avLst>
          </a:prstGeom>
          <a:solidFill>
            <a:srgbClr val="B7E6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595959"/>
                </a:solidFill>
              </a:rPr>
              <a:t>Recommendation</a:t>
            </a:r>
            <a:endParaRPr b="1" sz="1000">
              <a:solidFill>
                <a:srgbClr val="595959"/>
              </a:solidFill>
            </a:endParaRPr>
          </a:p>
        </p:txBody>
      </p:sp>
      <p:sp>
        <p:nvSpPr>
          <p:cNvPr id="306" name="Google Shape;306;p46"/>
          <p:cNvSpPr txBox="1"/>
          <p:nvPr>
            <p:ph type="title"/>
          </p:nvPr>
        </p:nvSpPr>
        <p:spPr>
          <a:xfrm>
            <a:off x="493973" y="574984"/>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Data Cleansing</a:t>
            </a:r>
            <a:endParaRPr>
              <a:solidFill>
                <a:srgbClr val="FFC000"/>
              </a:solidFill>
              <a:latin typeface="Proxima Nova"/>
              <a:ea typeface="Proxima Nova"/>
              <a:cs typeface="Proxima Nova"/>
              <a:sym typeface="Proxima Nova"/>
            </a:endParaRPr>
          </a:p>
        </p:txBody>
      </p:sp>
      <p:sp>
        <p:nvSpPr>
          <p:cNvPr id="307" name="Google Shape;307;p46"/>
          <p:cNvSpPr txBox="1"/>
          <p:nvPr>
            <p:ph type="title"/>
          </p:nvPr>
        </p:nvSpPr>
        <p:spPr>
          <a:xfrm>
            <a:off x="467675" y="264850"/>
            <a:ext cx="8296200" cy="3078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After we understand about our data set we move on into the next step	</a:t>
            </a:r>
            <a:endParaRPr b="0">
              <a:solidFill>
                <a:srgbClr val="00C682"/>
              </a:solidFill>
              <a:latin typeface="Proxima Nova"/>
              <a:ea typeface="Proxima Nova"/>
              <a:cs typeface="Proxima Nova"/>
              <a:sym typeface="Proxima Nova"/>
            </a:endParaRPr>
          </a:p>
        </p:txBody>
      </p:sp>
      <p:pic>
        <p:nvPicPr>
          <p:cNvPr id="308" name="Google Shape;308;p46"/>
          <p:cNvPicPr preferRelativeResize="0"/>
          <p:nvPr/>
        </p:nvPicPr>
        <p:blipFill>
          <a:blip r:embed="rId3">
            <a:alphaModFix/>
          </a:blip>
          <a:stretch>
            <a:fillRect/>
          </a:stretch>
        </p:blipFill>
        <p:spPr>
          <a:xfrm>
            <a:off x="445475" y="1200150"/>
            <a:ext cx="2266950" cy="2743200"/>
          </a:xfrm>
          <a:prstGeom prst="rect">
            <a:avLst/>
          </a:prstGeom>
          <a:noFill/>
          <a:ln>
            <a:noFill/>
          </a:ln>
        </p:spPr>
      </p:pic>
      <p:sp>
        <p:nvSpPr>
          <p:cNvPr id="309" name="Google Shape;309;p46"/>
          <p:cNvSpPr/>
          <p:nvPr/>
        </p:nvSpPr>
        <p:spPr>
          <a:xfrm rot="5400000">
            <a:off x="1803704" y="2406450"/>
            <a:ext cx="27081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310" name="Google Shape;310;p46"/>
          <p:cNvSpPr/>
          <p:nvPr/>
        </p:nvSpPr>
        <p:spPr>
          <a:xfrm>
            <a:off x="4976225" y="896250"/>
            <a:ext cx="37113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Solution</a:t>
            </a:r>
            <a:endParaRPr b="1">
              <a:solidFill>
                <a:schemeClr val="dk1"/>
              </a:solidFill>
            </a:endParaRPr>
          </a:p>
        </p:txBody>
      </p:sp>
      <p:pic>
        <p:nvPicPr>
          <p:cNvPr id="311" name="Google Shape;311;p46"/>
          <p:cNvPicPr preferRelativeResize="0"/>
          <p:nvPr/>
        </p:nvPicPr>
        <p:blipFill>
          <a:blip r:embed="rId4">
            <a:alphaModFix/>
          </a:blip>
          <a:stretch>
            <a:fillRect/>
          </a:stretch>
        </p:blipFill>
        <p:spPr>
          <a:xfrm>
            <a:off x="4976225" y="1326025"/>
            <a:ext cx="3711325" cy="1663550"/>
          </a:xfrm>
          <a:prstGeom prst="rect">
            <a:avLst/>
          </a:prstGeom>
          <a:noFill/>
          <a:ln>
            <a:noFill/>
          </a:ln>
        </p:spPr>
      </p:pic>
      <p:pic>
        <p:nvPicPr>
          <p:cNvPr id="312" name="Google Shape;312;p46"/>
          <p:cNvPicPr preferRelativeResize="0"/>
          <p:nvPr/>
        </p:nvPicPr>
        <p:blipFill>
          <a:blip r:embed="rId5">
            <a:alphaModFix/>
          </a:blip>
          <a:stretch>
            <a:fillRect/>
          </a:stretch>
        </p:blipFill>
        <p:spPr>
          <a:xfrm>
            <a:off x="4976225" y="3047875"/>
            <a:ext cx="3711325" cy="790575"/>
          </a:xfrm>
          <a:prstGeom prst="rect">
            <a:avLst/>
          </a:prstGeom>
          <a:noFill/>
          <a:ln>
            <a:noFill/>
          </a:ln>
        </p:spPr>
      </p:pic>
      <p:sp>
        <p:nvSpPr>
          <p:cNvPr id="313" name="Google Shape;313;p46"/>
          <p:cNvSpPr/>
          <p:nvPr/>
        </p:nvSpPr>
        <p:spPr>
          <a:xfrm>
            <a:off x="3393822" y="1626300"/>
            <a:ext cx="1425600" cy="18909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dk1"/>
                </a:solidFill>
                <a:latin typeface="Proxima Nova"/>
                <a:ea typeface="Proxima Nova"/>
                <a:cs typeface="Proxima Nova"/>
                <a:sym typeface="Proxima Nova"/>
              </a:rPr>
              <a:t>1. For Age data we will use mean</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GB" sz="900">
                <a:solidFill>
                  <a:schemeClr val="dk1"/>
                </a:solidFill>
                <a:latin typeface="Proxima Nova"/>
                <a:ea typeface="Proxima Nova"/>
                <a:cs typeface="Proxima Nova"/>
                <a:sym typeface="Proxima Nova"/>
              </a:rPr>
              <a:t>2. For Cabin data we will delete the column because it has many NULL values ​​which can affect the final result</a:t>
            </a:r>
            <a:endParaRPr sz="900">
              <a:solidFill>
                <a:schemeClr val="dk1"/>
              </a:solidFill>
              <a:latin typeface="Proxima Nova"/>
              <a:ea typeface="Proxima Nova"/>
              <a:cs typeface="Proxima Nova"/>
              <a:sym typeface="Proxima Nova"/>
            </a:endParaRPr>
          </a:p>
          <a:p>
            <a:pPr indent="0" lvl="0" marL="0" marR="38100" rtl="0" algn="l">
              <a:lnSpc>
                <a:spcPct val="128571"/>
              </a:lnSpc>
              <a:spcBef>
                <a:spcPts val="0"/>
              </a:spcBef>
              <a:spcAft>
                <a:spcPts val="0"/>
              </a:spcAft>
              <a:buNone/>
            </a:pPr>
            <a:r>
              <a:rPr lang="en-GB" sz="900">
                <a:solidFill>
                  <a:schemeClr val="dk1"/>
                </a:solidFill>
                <a:latin typeface="Proxima Nova"/>
                <a:ea typeface="Proxima Nova"/>
                <a:cs typeface="Proxima Nova"/>
                <a:sym typeface="Proxima Nova"/>
              </a:rPr>
              <a:t>3. For embark data we will use a label encoding algorithm to fill NULL values</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47"/>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319" name="Google Shape;319;p47"/>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320" name="Google Shape;320;p47"/>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321" name="Google Shape;321;p47"/>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322" name="Google Shape;322;p47"/>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Data Cleansing</a:t>
            </a:r>
            <a:endParaRPr>
              <a:solidFill>
                <a:srgbClr val="FFC000"/>
              </a:solidFill>
              <a:latin typeface="Proxima Nova"/>
              <a:ea typeface="Proxima Nova"/>
              <a:cs typeface="Proxima Nova"/>
              <a:sym typeface="Proxima Nova"/>
            </a:endParaRPr>
          </a:p>
        </p:txBody>
      </p:sp>
      <p:sp>
        <p:nvSpPr>
          <p:cNvPr id="323" name="Google Shape;323;p47"/>
          <p:cNvSpPr/>
          <p:nvPr/>
        </p:nvSpPr>
        <p:spPr>
          <a:xfrm>
            <a:off x="4976225" y="896250"/>
            <a:ext cx="37113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Solution</a:t>
            </a:r>
            <a:endParaRPr b="1">
              <a:solidFill>
                <a:schemeClr val="dk1"/>
              </a:solidFill>
            </a:endParaRPr>
          </a:p>
        </p:txBody>
      </p:sp>
      <p:pic>
        <p:nvPicPr>
          <p:cNvPr id="324" name="Google Shape;324;p47"/>
          <p:cNvPicPr preferRelativeResize="0"/>
          <p:nvPr/>
        </p:nvPicPr>
        <p:blipFill>
          <a:blip r:embed="rId3">
            <a:alphaModFix/>
          </a:blip>
          <a:stretch>
            <a:fillRect/>
          </a:stretch>
        </p:blipFill>
        <p:spPr>
          <a:xfrm>
            <a:off x="423150" y="636775"/>
            <a:ext cx="8296201" cy="1695450"/>
          </a:xfrm>
          <a:prstGeom prst="rect">
            <a:avLst/>
          </a:prstGeom>
          <a:noFill/>
          <a:ln>
            <a:noFill/>
          </a:ln>
        </p:spPr>
      </p:pic>
      <p:sp>
        <p:nvSpPr>
          <p:cNvPr id="325" name="Google Shape;325;p47"/>
          <p:cNvSpPr/>
          <p:nvPr/>
        </p:nvSpPr>
        <p:spPr>
          <a:xfrm>
            <a:off x="475200" y="2808025"/>
            <a:ext cx="4145700" cy="18909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279400" lvl="0" marL="457200" rtl="0" algn="l">
              <a:spcBef>
                <a:spcPts val="0"/>
              </a:spcBef>
              <a:spcAft>
                <a:spcPts val="0"/>
              </a:spcAft>
              <a:buClr>
                <a:schemeClr val="dk2"/>
              </a:buClr>
              <a:buSzPts val="800"/>
              <a:buFont typeface="Proxima Nova"/>
              <a:buAutoNum type="arabicPeriod"/>
            </a:pPr>
            <a:r>
              <a:rPr lang="en-GB" sz="800">
                <a:solidFill>
                  <a:schemeClr val="dk2"/>
                </a:solidFill>
                <a:latin typeface="Proxima Nova"/>
                <a:ea typeface="Proxima Nova"/>
                <a:cs typeface="Proxima Nova"/>
                <a:sym typeface="Proxima Nova"/>
              </a:rPr>
              <a:t>Splitting age into 4 category.</a:t>
            </a:r>
            <a:endParaRPr sz="800">
              <a:solidFill>
                <a:schemeClr val="dk2"/>
              </a:solidFill>
              <a:latin typeface="Proxima Nova"/>
              <a:ea typeface="Proxima Nova"/>
              <a:cs typeface="Proxima Nova"/>
              <a:sym typeface="Proxima Nova"/>
            </a:endParaRPr>
          </a:p>
          <a:p>
            <a:pPr indent="-279400" lvl="1" marL="914400" rtl="0" algn="l">
              <a:lnSpc>
                <a:spcPct val="135714"/>
              </a:lnSpc>
              <a:spcBef>
                <a:spcPts val="0"/>
              </a:spcBef>
              <a:spcAft>
                <a:spcPts val="0"/>
              </a:spcAft>
              <a:buClr>
                <a:schemeClr val="dk2"/>
              </a:buClr>
              <a:buSzPts val="800"/>
              <a:buFont typeface="Proxima Nova"/>
              <a:buAutoNum type="alphaLcPeriod"/>
            </a:pPr>
            <a:r>
              <a:rPr lang="en-GB" sz="800">
                <a:solidFill>
                  <a:schemeClr val="dk2"/>
                </a:solidFill>
                <a:latin typeface="Proxima Nova"/>
                <a:ea typeface="Proxima Nova"/>
                <a:cs typeface="Proxima Nova"/>
                <a:sym typeface="Proxima Nova"/>
              </a:rPr>
              <a:t>#&lt;12 =0</a:t>
            </a:r>
            <a:endParaRPr sz="800">
              <a:solidFill>
                <a:schemeClr val="dk2"/>
              </a:solidFill>
              <a:latin typeface="Proxima Nova"/>
              <a:ea typeface="Proxima Nova"/>
              <a:cs typeface="Proxima Nova"/>
              <a:sym typeface="Proxima Nova"/>
            </a:endParaRPr>
          </a:p>
          <a:p>
            <a:pPr indent="-279400" lvl="1" marL="914400" rtl="0" algn="l">
              <a:lnSpc>
                <a:spcPct val="135714"/>
              </a:lnSpc>
              <a:spcBef>
                <a:spcPts val="0"/>
              </a:spcBef>
              <a:spcAft>
                <a:spcPts val="0"/>
              </a:spcAft>
              <a:buClr>
                <a:schemeClr val="dk2"/>
              </a:buClr>
              <a:buSzPts val="800"/>
              <a:buFont typeface="Proxima Nova"/>
              <a:buAutoNum type="alphaLcPeriod"/>
            </a:pPr>
            <a:r>
              <a:rPr lang="en-GB" sz="800">
                <a:solidFill>
                  <a:schemeClr val="dk2"/>
                </a:solidFill>
                <a:latin typeface="Proxima Nova"/>
                <a:ea typeface="Proxima Nova"/>
                <a:cs typeface="Proxima Nova"/>
                <a:sym typeface="Proxima Nova"/>
              </a:rPr>
              <a:t>#13-18 = 1</a:t>
            </a:r>
            <a:endParaRPr sz="800">
              <a:solidFill>
                <a:schemeClr val="dk2"/>
              </a:solidFill>
              <a:latin typeface="Proxima Nova"/>
              <a:ea typeface="Proxima Nova"/>
              <a:cs typeface="Proxima Nova"/>
              <a:sym typeface="Proxima Nova"/>
            </a:endParaRPr>
          </a:p>
          <a:p>
            <a:pPr indent="-279400" lvl="1" marL="914400" rtl="0" algn="l">
              <a:lnSpc>
                <a:spcPct val="135714"/>
              </a:lnSpc>
              <a:spcBef>
                <a:spcPts val="0"/>
              </a:spcBef>
              <a:spcAft>
                <a:spcPts val="0"/>
              </a:spcAft>
              <a:buClr>
                <a:schemeClr val="dk2"/>
              </a:buClr>
              <a:buSzPts val="800"/>
              <a:buFont typeface="Proxima Nova"/>
              <a:buAutoNum type="alphaLcPeriod"/>
            </a:pPr>
            <a:r>
              <a:rPr lang="en-GB" sz="800">
                <a:solidFill>
                  <a:schemeClr val="dk2"/>
                </a:solidFill>
                <a:latin typeface="Proxima Nova"/>
                <a:ea typeface="Proxima Nova"/>
                <a:cs typeface="Proxima Nova"/>
                <a:sym typeface="Proxima Nova"/>
              </a:rPr>
              <a:t>#19-59=2</a:t>
            </a:r>
            <a:endParaRPr sz="800">
              <a:solidFill>
                <a:schemeClr val="dk2"/>
              </a:solidFill>
              <a:latin typeface="Proxima Nova"/>
              <a:ea typeface="Proxima Nova"/>
              <a:cs typeface="Proxima Nova"/>
              <a:sym typeface="Proxima Nova"/>
            </a:endParaRPr>
          </a:p>
          <a:p>
            <a:pPr indent="-279400" lvl="1" marL="914400" rtl="0" algn="l">
              <a:lnSpc>
                <a:spcPct val="135714"/>
              </a:lnSpc>
              <a:spcBef>
                <a:spcPts val="0"/>
              </a:spcBef>
              <a:spcAft>
                <a:spcPts val="0"/>
              </a:spcAft>
              <a:buClr>
                <a:schemeClr val="dk2"/>
              </a:buClr>
              <a:buSzPts val="800"/>
              <a:buFont typeface="Proxima Nova"/>
              <a:buAutoNum type="alphaLcPeriod"/>
            </a:pPr>
            <a:r>
              <a:rPr lang="en-GB" sz="800">
                <a:solidFill>
                  <a:schemeClr val="dk2"/>
                </a:solidFill>
                <a:latin typeface="Proxima Nova"/>
                <a:ea typeface="Proxima Nova"/>
                <a:cs typeface="Proxima Nova"/>
                <a:sym typeface="Proxima Nova"/>
              </a:rPr>
              <a:t>#&gt;60</a:t>
            </a:r>
            <a:endParaRPr sz="800">
              <a:solidFill>
                <a:schemeClr val="dk2"/>
              </a:solidFill>
              <a:latin typeface="Proxima Nova"/>
              <a:ea typeface="Proxima Nova"/>
              <a:cs typeface="Proxima Nova"/>
              <a:sym typeface="Proxima Nova"/>
            </a:endParaRPr>
          </a:p>
          <a:p>
            <a:pPr indent="-279400" lvl="0" marL="457200" rtl="0" algn="l">
              <a:lnSpc>
                <a:spcPct val="135714"/>
              </a:lnSpc>
              <a:spcBef>
                <a:spcPts val="0"/>
              </a:spcBef>
              <a:spcAft>
                <a:spcPts val="0"/>
              </a:spcAft>
              <a:buClr>
                <a:schemeClr val="dk2"/>
              </a:buClr>
              <a:buSzPts val="800"/>
              <a:buFont typeface="Proxima Nova"/>
              <a:buAutoNum type="arabicPeriod"/>
            </a:pPr>
            <a:r>
              <a:rPr lang="en-GB" sz="800">
                <a:solidFill>
                  <a:schemeClr val="dk2"/>
                </a:solidFill>
                <a:latin typeface="Proxima Nova"/>
                <a:ea typeface="Proxima Nova"/>
                <a:cs typeface="Proxima Nova"/>
                <a:sym typeface="Proxima Nova"/>
              </a:rPr>
              <a:t>Drop Ticket, PassangerId, Name.</a:t>
            </a:r>
            <a:endParaRPr sz="800">
              <a:solidFill>
                <a:schemeClr val="dk2"/>
              </a:solidFill>
              <a:latin typeface="Proxima Nova"/>
              <a:ea typeface="Proxima Nova"/>
              <a:cs typeface="Proxima Nova"/>
              <a:sym typeface="Proxima Nova"/>
            </a:endParaRPr>
          </a:p>
          <a:p>
            <a:pPr indent="-279400" lvl="1" marL="914400" rtl="0" algn="l">
              <a:lnSpc>
                <a:spcPct val="135714"/>
              </a:lnSpc>
              <a:spcBef>
                <a:spcPts val="0"/>
              </a:spcBef>
              <a:spcAft>
                <a:spcPts val="0"/>
              </a:spcAft>
              <a:buClr>
                <a:schemeClr val="dk2"/>
              </a:buClr>
              <a:buSzPts val="800"/>
              <a:buFont typeface="Proxima Nova"/>
              <a:buAutoNum type="alphaLcPeriod"/>
            </a:pPr>
            <a:r>
              <a:rPr lang="en-GB" sz="800">
                <a:solidFill>
                  <a:schemeClr val="dk2"/>
                </a:solidFill>
                <a:latin typeface="Proxima Nova"/>
                <a:ea typeface="Proxima Nova"/>
                <a:cs typeface="Proxima Nova"/>
                <a:sym typeface="Proxima Nova"/>
              </a:rPr>
              <a:t>Doesn’t have direct correlation with survivability rate</a:t>
            </a:r>
            <a:endParaRPr sz="800">
              <a:solidFill>
                <a:schemeClr val="dk2"/>
              </a:solidFill>
              <a:latin typeface="Proxima Nova"/>
              <a:ea typeface="Proxima Nova"/>
              <a:cs typeface="Proxima Nova"/>
              <a:sym typeface="Proxima Nova"/>
            </a:endParaRPr>
          </a:p>
          <a:p>
            <a:pPr indent="-279400" lvl="0" marL="457200" rtl="0" algn="l">
              <a:lnSpc>
                <a:spcPct val="135714"/>
              </a:lnSpc>
              <a:spcBef>
                <a:spcPts val="0"/>
              </a:spcBef>
              <a:spcAft>
                <a:spcPts val="0"/>
              </a:spcAft>
              <a:buClr>
                <a:schemeClr val="dk2"/>
              </a:buClr>
              <a:buSzPts val="800"/>
              <a:buFont typeface="Proxima Nova"/>
              <a:buAutoNum type="arabicPeriod"/>
            </a:pPr>
            <a:r>
              <a:rPr lang="en-GB" sz="800">
                <a:solidFill>
                  <a:schemeClr val="dk2"/>
                </a:solidFill>
                <a:latin typeface="Proxima Nova"/>
                <a:ea typeface="Proxima Nova"/>
                <a:cs typeface="Proxima Nova"/>
                <a:sym typeface="Proxima Nova"/>
              </a:rPr>
              <a:t>Drop Fare</a:t>
            </a:r>
            <a:endParaRPr sz="800">
              <a:solidFill>
                <a:schemeClr val="dk2"/>
              </a:solidFill>
              <a:latin typeface="Proxima Nova"/>
              <a:ea typeface="Proxima Nova"/>
              <a:cs typeface="Proxima Nova"/>
              <a:sym typeface="Proxima Nova"/>
            </a:endParaRPr>
          </a:p>
          <a:p>
            <a:pPr indent="-279400" lvl="1" marL="914400" marR="38100" rtl="0" algn="l">
              <a:lnSpc>
                <a:spcPct val="128571"/>
              </a:lnSpc>
              <a:spcBef>
                <a:spcPts val="0"/>
              </a:spcBef>
              <a:spcAft>
                <a:spcPts val="0"/>
              </a:spcAft>
              <a:buClr>
                <a:schemeClr val="dk2"/>
              </a:buClr>
              <a:buSzPts val="800"/>
              <a:buFont typeface="Proxima Nova"/>
              <a:buAutoNum type="alphaLcPeriod"/>
            </a:pPr>
            <a:r>
              <a:rPr lang="en-GB" sz="800">
                <a:solidFill>
                  <a:schemeClr val="dk2"/>
                </a:solidFill>
                <a:latin typeface="Proxima Nova"/>
                <a:ea typeface="Proxima Nova"/>
                <a:cs typeface="Proxima Nova"/>
                <a:sym typeface="Proxima Nova"/>
              </a:rPr>
              <a:t>we found an anomaly where when both people have the same class ticket but they pay different prices.</a:t>
            </a:r>
            <a:endParaRPr sz="800">
              <a:solidFill>
                <a:schemeClr val="dk2"/>
              </a:solidFill>
              <a:latin typeface="Proxima Nova"/>
              <a:ea typeface="Proxima Nova"/>
              <a:cs typeface="Proxima Nova"/>
              <a:sym typeface="Proxima Nova"/>
            </a:endParaRPr>
          </a:p>
          <a:p>
            <a:pPr indent="0" lvl="0" marL="914400" rtl="0" algn="l">
              <a:lnSpc>
                <a:spcPct val="135714"/>
              </a:lnSpc>
              <a:spcBef>
                <a:spcPts val="0"/>
              </a:spcBef>
              <a:spcAft>
                <a:spcPts val="0"/>
              </a:spcAft>
              <a:buNone/>
            </a:pPr>
            <a:r>
              <a:t/>
            </a:r>
            <a:endParaRPr sz="800">
              <a:solidFill>
                <a:schemeClr val="dk2"/>
              </a:solidFill>
              <a:latin typeface="Proxima Nova"/>
              <a:ea typeface="Proxima Nova"/>
              <a:cs typeface="Proxima Nova"/>
              <a:sym typeface="Proxima Nova"/>
            </a:endParaRPr>
          </a:p>
        </p:txBody>
      </p:sp>
      <p:sp>
        <p:nvSpPr>
          <p:cNvPr id="326" name="Google Shape;326;p47"/>
          <p:cNvSpPr/>
          <p:nvPr/>
        </p:nvSpPr>
        <p:spPr>
          <a:xfrm>
            <a:off x="423150" y="2378200"/>
            <a:ext cx="8340600" cy="227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pic>
        <p:nvPicPr>
          <p:cNvPr id="327" name="Google Shape;327;p47"/>
          <p:cNvPicPr preferRelativeResize="0"/>
          <p:nvPr/>
        </p:nvPicPr>
        <p:blipFill>
          <a:blip r:embed="rId4">
            <a:alphaModFix/>
          </a:blip>
          <a:stretch>
            <a:fillRect/>
          </a:stretch>
        </p:blipFill>
        <p:spPr>
          <a:xfrm>
            <a:off x="4698850" y="2805325"/>
            <a:ext cx="4020500" cy="723900"/>
          </a:xfrm>
          <a:prstGeom prst="rect">
            <a:avLst/>
          </a:prstGeom>
          <a:noFill/>
          <a:ln>
            <a:noFill/>
          </a:ln>
        </p:spPr>
      </p:pic>
      <p:pic>
        <p:nvPicPr>
          <p:cNvPr id="328" name="Google Shape;328;p47"/>
          <p:cNvPicPr preferRelativeResize="0"/>
          <p:nvPr/>
        </p:nvPicPr>
        <p:blipFill>
          <a:blip r:embed="rId5">
            <a:alphaModFix/>
          </a:blip>
          <a:stretch>
            <a:fillRect/>
          </a:stretch>
        </p:blipFill>
        <p:spPr>
          <a:xfrm>
            <a:off x="4698850" y="3708550"/>
            <a:ext cx="3467100" cy="514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88888"/>
        </a:solidFill>
      </p:bgPr>
    </p:bg>
    <p:spTree>
      <p:nvGrpSpPr>
        <p:cNvPr id="333" name="Shape 333"/>
        <p:cNvGrpSpPr/>
        <p:nvPr/>
      </p:nvGrpSpPr>
      <p:grpSpPr>
        <a:xfrm>
          <a:off x="0" y="0"/>
          <a:ext cx="0" cy="0"/>
          <a:chOff x="0" y="0"/>
          <a:chExt cx="0" cy="0"/>
        </a:xfrm>
      </p:grpSpPr>
      <p:pic>
        <p:nvPicPr>
          <p:cNvPr id="334" name="Google Shape;334;p48"/>
          <p:cNvPicPr preferRelativeResize="0"/>
          <p:nvPr/>
        </p:nvPicPr>
        <p:blipFill rotWithShape="1">
          <a:blip r:embed="rId3">
            <a:alphaModFix/>
          </a:blip>
          <a:srcRect b="783" l="0" r="0" t="14977"/>
          <a:stretch/>
        </p:blipFill>
        <p:spPr>
          <a:xfrm>
            <a:off x="0" y="0"/>
            <a:ext cx="9160428" cy="5143501"/>
          </a:xfrm>
          <a:prstGeom prst="rect">
            <a:avLst/>
          </a:prstGeom>
          <a:noFill/>
          <a:ln>
            <a:noFill/>
          </a:ln>
        </p:spPr>
      </p:pic>
      <p:sp>
        <p:nvSpPr>
          <p:cNvPr id="335" name="Google Shape;335;p48"/>
          <p:cNvSpPr/>
          <p:nvPr/>
        </p:nvSpPr>
        <p:spPr>
          <a:xfrm>
            <a:off x="-11400" y="-6450"/>
            <a:ext cx="9166800" cy="5156400"/>
          </a:xfrm>
          <a:prstGeom prst="rect">
            <a:avLst/>
          </a:prstGeom>
          <a:solidFill>
            <a:srgbClr val="414042">
              <a:alpha val="620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8"/>
          <p:cNvSpPr txBox="1"/>
          <p:nvPr/>
        </p:nvSpPr>
        <p:spPr>
          <a:xfrm>
            <a:off x="2350568" y="1549544"/>
            <a:ext cx="4043100" cy="13284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lang="en-GB" sz="4000">
                <a:solidFill>
                  <a:srgbClr val="FFFFFF"/>
                </a:solidFill>
              </a:rPr>
              <a:t>Basic Analysis</a:t>
            </a:r>
            <a:endParaRPr sz="4000">
              <a:solidFill>
                <a:srgbClr val="FFFFFF"/>
              </a:solidFill>
            </a:endParaRPr>
          </a:p>
        </p:txBody>
      </p:sp>
      <p:sp>
        <p:nvSpPr>
          <p:cNvPr id="337" name="Google Shape;337;p48"/>
          <p:cNvSpPr txBox="1"/>
          <p:nvPr/>
        </p:nvSpPr>
        <p:spPr>
          <a:xfrm>
            <a:off x="170375" y="137350"/>
            <a:ext cx="2260500" cy="37152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None/>
            </a:pPr>
            <a:r>
              <a:rPr lang="en-GB" sz="26000">
                <a:solidFill>
                  <a:srgbClr val="FFFFFF"/>
                </a:solidFill>
              </a:rPr>
              <a:t>3</a:t>
            </a:r>
            <a:endParaRPr sz="26000">
              <a:solidFill>
                <a:srgbClr val="FFFFFF"/>
              </a:solidFill>
            </a:endParaRPr>
          </a:p>
        </p:txBody>
      </p:sp>
      <p:sp>
        <p:nvSpPr>
          <p:cNvPr id="338" name="Google Shape;338;p48"/>
          <p:cNvSpPr/>
          <p:nvPr/>
        </p:nvSpPr>
        <p:spPr>
          <a:xfrm>
            <a:off x="2350575" y="3058150"/>
            <a:ext cx="4079100" cy="6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49"/>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344" name="Google Shape;344;p49"/>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345" name="Google Shape;345;p49"/>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346" name="Google Shape;346;p49"/>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347" name="Google Shape;347;p49"/>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Sex</a:t>
            </a:r>
            <a:endParaRPr>
              <a:solidFill>
                <a:srgbClr val="FFC000"/>
              </a:solidFill>
              <a:latin typeface="Proxima Nova"/>
              <a:ea typeface="Proxima Nova"/>
              <a:cs typeface="Proxima Nova"/>
              <a:sym typeface="Proxima Nova"/>
            </a:endParaRPr>
          </a:p>
        </p:txBody>
      </p:sp>
      <p:pic>
        <p:nvPicPr>
          <p:cNvPr id="348" name="Google Shape;348;p49"/>
          <p:cNvPicPr preferRelativeResize="0"/>
          <p:nvPr/>
        </p:nvPicPr>
        <p:blipFill>
          <a:blip r:embed="rId3">
            <a:alphaModFix/>
          </a:blip>
          <a:stretch>
            <a:fillRect/>
          </a:stretch>
        </p:blipFill>
        <p:spPr>
          <a:xfrm>
            <a:off x="493975" y="566600"/>
            <a:ext cx="3003950" cy="2146800"/>
          </a:xfrm>
          <a:prstGeom prst="rect">
            <a:avLst/>
          </a:prstGeom>
          <a:noFill/>
          <a:ln>
            <a:noFill/>
          </a:ln>
        </p:spPr>
      </p:pic>
      <p:pic>
        <p:nvPicPr>
          <p:cNvPr id="349" name="Google Shape;349;p49"/>
          <p:cNvPicPr preferRelativeResize="0"/>
          <p:nvPr/>
        </p:nvPicPr>
        <p:blipFill>
          <a:blip r:embed="rId4">
            <a:alphaModFix/>
          </a:blip>
          <a:stretch>
            <a:fillRect/>
          </a:stretch>
        </p:blipFill>
        <p:spPr>
          <a:xfrm>
            <a:off x="4803300" y="566600"/>
            <a:ext cx="3484700" cy="2509700"/>
          </a:xfrm>
          <a:prstGeom prst="rect">
            <a:avLst/>
          </a:prstGeom>
          <a:noFill/>
          <a:ln>
            <a:noFill/>
          </a:ln>
        </p:spPr>
      </p:pic>
      <p:pic>
        <p:nvPicPr>
          <p:cNvPr id="350" name="Google Shape;350;p49"/>
          <p:cNvPicPr preferRelativeResize="0"/>
          <p:nvPr/>
        </p:nvPicPr>
        <p:blipFill>
          <a:blip r:embed="rId5">
            <a:alphaModFix/>
          </a:blip>
          <a:stretch>
            <a:fillRect/>
          </a:stretch>
        </p:blipFill>
        <p:spPr>
          <a:xfrm>
            <a:off x="741550" y="2537725"/>
            <a:ext cx="2508812" cy="2290925"/>
          </a:xfrm>
          <a:prstGeom prst="rect">
            <a:avLst/>
          </a:prstGeom>
          <a:noFill/>
          <a:ln>
            <a:noFill/>
          </a:ln>
        </p:spPr>
      </p:pic>
      <p:sp>
        <p:nvSpPr>
          <p:cNvPr id="351" name="Google Shape;351;p49"/>
          <p:cNvSpPr/>
          <p:nvPr/>
        </p:nvSpPr>
        <p:spPr>
          <a:xfrm rot="5400000">
            <a:off x="1906450" y="2420150"/>
            <a:ext cx="40377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352" name="Google Shape;352;p49"/>
          <p:cNvSpPr/>
          <p:nvPr/>
        </p:nvSpPr>
        <p:spPr>
          <a:xfrm>
            <a:off x="5297075" y="3076300"/>
            <a:ext cx="2611200" cy="16380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2"/>
                </a:solidFill>
                <a:latin typeface="Proxima Nova"/>
                <a:ea typeface="Proxima Nova"/>
                <a:cs typeface="Proxima Nova"/>
                <a:sym typeface="Proxima Nova"/>
              </a:rPr>
              <a:t>From the data above we can conclude that </a:t>
            </a:r>
            <a:r>
              <a:rPr b="1" i="1" lang="en-GB" sz="1200">
                <a:solidFill>
                  <a:schemeClr val="dk2"/>
                </a:solidFill>
                <a:latin typeface="Proxima Nova"/>
                <a:ea typeface="Proxima Nova"/>
                <a:cs typeface="Proxima Nova"/>
                <a:sym typeface="Proxima Nova"/>
              </a:rPr>
              <a:t>Female</a:t>
            </a:r>
            <a:r>
              <a:rPr lang="en-GB" sz="1200">
                <a:solidFill>
                  <a:schemeClr val="dk2"/>
                </a:solidFill>
                <a:latin typeface="Proxima Nova"/>
                <a:ea typeface="Proxima Nova"/>
                <a:cs typeface="Proxima Nova"/>
                <a:sym typeface="Proxima Nova"/>
              </a:rPr>
              <a:t> passengers have a higher chance of surviving than </a:t>
            </a:r>
            <a:r>
              <a:rPr b="1" i="1" lang="en-GB" sz="1200">
                <a:solidFill>
                  <a:schemeClr val="dk2"/>
                </a:solidFill>
                <a:latin typeface="Proxima Nova"/>
                <a:ea typeface="Proxima Nova"/>
                <a:cs typeface="Proxima Nova"/>
                <a:sym typeface="Proxima Nova"/>
              </a:rPr>
              <a:t>Mal</a:t>
            </a:r>
            <a:r>
              <a:rPr b="1" i="1" lang="en-GB" sz="1200">
                <a:solidFill>
                  <a:schemeClr val="dk2"/>
                </a:solidFill>
                <a:latin typeface="Proxima Nova"/>
                <a:ea typeface="Proxima Nova"/>
                <a:cs typeface="Proxima Nova"/>
                <a:sym typeface="Proxima Nova"/>
              </a:rPr>
              <a:t>e</a:t>
            </a:r>
            <a:r>
              <a:rPr lang="en-GB" sz="1200">
                <a:solidFill>
                  <a:schemeClr val="dk2"/>
                </a:solidFill>
                <a:latin typeface="Proxima Nova"/>
                <a:ea typeface="Proxima Nova"/>
                <a:cs typeface="Proxima Nova"/>
                <a:sym typeface="Proxima Nova"/>
              </a:rPr>
              <a:t> passengers.</a:t>
            </a:r>
            <a:endParaRPr sz="12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200">
                <a:solidFill>
                  <a:schemeClr val="dk2"/>
                </a:solidFill>
                <a:latin typeface="Proxima Nova"/>
                <a:ea typeface="Proxima Nova"/>
                <a:cs typeface="Proxima Nova"/>
                <a:sym typeface="Proxima Nova"/>
              </a:rPr>
              <a:t>1. Female 74%</a:t>
            </a:r>
            <a:endParaRPr sz="1200">
              <a:solidFill>
                <a:schemeClr val="dk2"/>
              </a:solidFill>
              <a:latin typeface="Proxima Nova"/>
              <a:ea typeface="Proxima Nova"/>
              <a:cs typeface="Proxima Nova"/>
              <a:sym typeface="Proxima Nova"/>
            </a:endParaRPr>
          </a:p>
          <a:p>
            <a:pPr indent="0" lvl="0" marL="0" marR="38100" rtl="0" algn="l">
              <a:lnSpc>
                <a:spcPct val="128571"/>
              </a:lnSpc>
              <a:spcBef>
                <a:spcPts val="0"/>
              </a:spcBef>
              <a:spcAft>
                <a:spcPts val="0"/>
              </a:spcAft>
              <a:buClr>
                <a:schemeClr val="dk1"/>
              </a:buClr>
              <a:buSzPts val="1100"/>
              <a:buFont typeface="Arial"/>
              <a:buNone/>
            </a:pPr>
            <a:r>
              <a:rPr lang="en-GB" sz="1200">
                <a:solidFill>
                  <a:schemeClr val="dk2"/>
                </a:solidFill>
                <a:latin typeface="Proxima Nova"/>
                <a:ea typeface="Proxima Nova"/>
                <a:cs typeface="Proxima Nova"/>
                <a:sym typeface="Proxima Nova"/>
              </a:rPr>
              <a:t>2. Male 18%</a:t>
            </a:r>
            <a:endParaRPr sz="12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300">
              <a:solidFill>
                <a:schemeClr val="dk2"/>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50"/>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358" name="Google Shape;358;p50"/>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359" name="Google Shape;359;p50"/>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360" name="Google Shape;360;p50"/>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361" name="Google Shape;361;p50"/>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Pclass</a:t>
            </a:r>
            <a:endParaRPr>
              <a:solidFill>
                <a:srgbClr val="FFC000"/>
              </a:solidFill>
              <a:latin typeface="Proxima Nova"/>
              <a:ea typeface="Proxima Nova"/>
              <a:cs typeface="Proxima Nova"/>
              <a:sym typeface="Proxima Nova"/>
            </a:endParaRPr>
          </a:p>
        </p:txBody>
      </p:sp>
      <p:sp>
        <p:nvSpPr>
          <p:cNvPr id="362" name="Google Shape;362;p50"/>
          <p:cNvSpPr/>
          <p:nvPr/>
        </p:nvSpPr>
        <p:spPr>
          <a:xfrm rot="5400000">
            <a:off x="1906450" y="2420150"/>
            <a:ext cx="40377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363" name="Google Shape;363;p50"/>
          <p:cNvSpPr/>
          <p:nvPr/>
        </p:nvSpPr>
        <p:spPr>
          <a:xfrm>
            <a:off x="5297075" y="3076300"/>
            <a:ext cx="2611200" cy="16380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4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300">
                <a:solidFill>
                  <a:schemeClr val="dk2"/>
                </a:solidFill>
                <a:latin typeface="Proxima Nova"/>
                <a:ea typeface="Proxima Nova"/>
                <a:cs typeface="Proxima Nova"/>
                <a:sym typeface="Proxima Nova"/>
              </a:rPr>
              <a:t>From the data above, we can conclude that passengers in </a:t>
            </a:r>
            <a:r>
              <a:rPr b="1" i="1" lang="en-GB" sz="1300">
                <a:solidFill>
                  <a:schemeClr val="dk2"/>
                </a:solidFill>
                <a:latin typeface="Proxima Nova"/>
                <a:ea typeface="Proxima Nova"/>
                <a:cs typeface="Proxima Nova"/>
                <a:sym typeface="Proxima Nova"/>
              </a:rPr>
              <a:t>Class 1</a:t>
            </a:r>
            <a:r>
              <a:rPr lang="en-GB" sz="1300">
                <a:solidFill>
                  <a:schemeClr val="dk2"/>
                </a:solidFill>
                <a:latin typeface="Proxima Nova"/>
                <a:ea typeface="Proxima Nova"/>
                <a:cs typeface="Proxima Nova"/>
                <a:sym typeface="Proxima Nova"/>
              </a:rPr>
              <a:t> have a higher chance of surviving. The details will be sorted as follows:</a:t>
            </a:r>
            <a:endParaRPr sz="13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300">
                <a:solidFill>
                  <a:schemeClr val="dk2"/>
                </a:solidFill>
                <a:latin typeface="Proxima Nova"/>
                <a:ea typeface="Proxima Nova"/>
                <a:cs typeface="Proxima Nova"/>
                <a:sym typeface="Proxima Nova"/>
              </a:rPr>
              <a:t>Class 1&gt; Class 2&gt; Class 3</a:t>
            </a:r>
            <a:endParaRPr sz="1300">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GB" sz="1300">
                <a:solidFill>
                  <a:schemeClr val="dk2"/>
                </a:solidFill>
                <a:latin typeface="Proxima Nova"/>
                <a:ea typeface="Proxima Nova"/>
                <a:cs typeface="Proxima Nova"/>
                <a:sym typeface="Proxima Nova"/>
              </a:rPr>
              <a:t>63% &gt; 47.3%&gt;24.2%</a:t>
            </a:r>
            <a:endParaRPr sz="13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400">
              <a:solidFill>
                <a:schemeClr val="dk2"/>
              </a:solidFill>
              <a:latin typeface="Proxima Nova"/>
              <a:ea typeface="Proxima Nova"/>
              <a:cs typeface="Proxima Nova"/>
              <a:sym typeface="Proxima Nova"/>
            </a:endParaRPr>
          </a:p>
        </p:txBody>
      </p:sp>
      <p:pic>
        <p:nvPicPr>
          <p:cNvPr id="364" name="Google Shape;364;p50"/>
          <p:cNvPicPr preferRelativeResize="0"/>
          <p:nvPr/>
        </p:nvPicPr>
        <p:blipFill>
          <a:blip r:embed="rId3">
            <a:alphaModFix/>
          </a:blip>
          <a:stretch>
            <a:fillRect/>
          </a:stretch>
        </p:blipFill>
        <p:spPr>
          <a:xfrm>
            <a:off x="690350" y="566594"/>
            <a:ext cx="2611200" cy="1866106"/>
          </a:xfrm>
          <a:prstGeom prst="rect">
            <a:avLst/>
          </a:prstGeom>
          <a:noFill/>
          <a:ln>
            <a:noFill/>
          </a:ln>
        </p:spPr>
      </p:pic>
      <p:pic>
        <p:nvPicPr>
          <p:cNvPr id="365" name="Google Shape;365;p50"/>
          <p:cNvPicPr preferRelativeResize="0"/>
          <p:nvPr/>
        </p:nvPicPr>
        <p:blipFill>
          <a:blip r:embed="rId4">
            <a:alphaModFix/>
          </a:blip>
          <a:stretch>
            <a:fillRect/>
          </a:stretch>
        </p:blipFill>
        <p:spPr>
          <a:xfrm>
            <a:off x="827850" y="2585100"/>
            <a:ext cx="2336195" cy="2133300"/>
          </a:xfrm>
          <a:prstGeom prst="rect">
            <a:avLst/>
          </a:prstGeom>
          <a:noFill/>
          <a:ln>
            <a:noFill/>
          </a:ln>
        </p:spPr>
      </p:pic>
      <p:pic>
        <p:nvPicPr>
          <p:cNvPr id="366" name="Google Shape;366;p50"/>
          <p:cNvPicPr preferRelativeResize="0"/>
          <p:nvPr/>
        </p:nvPicPr>
        <p:blipFill>
          <a:blip r:embed="rId5">
            <a:alphaModFix/>
          </a:blip>
          <a:stretch>
            <a:fillRect/>
          </a:stretch>
        </p:blipFill>
        <p:spPr>
          <a:xfrm>
            <a:off x="4929075" y="566600"/>
            <a:ext cx="3347196" cy="241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 name="Shape 370"/>
        <p:cNvGrpSpPr/>
        <p:nvPr/>
      </p:nvGrpSpPr>
      <p:grpSpPr>
        <a:xfrm>
          <a:off x="0" y="0"/>
          <a:ext cx="0" cy="0"/>
          <a:chOff x="0" y="0"/>
          <a:chExt cx="0" cy="0"/>
        </a:xfrm>
      </p:grpSpPr>
      <p:pic>
        <p:nvPicPr>
          <p:cNvPr id="371" name="Google Shape;371;p51"/>
          <p:cNvPicPr preferRelativeResize="0"/>
          <p:nvPr/>
        </p:nvPicPr>
        <p:blipFill>
          <a:blip r:embed="rId3">
            <a:alphaModFix/>
          </a:blip>
          <a:stretch>
            <a:fillRect/>
          </a:stretch>
        </p:blipFill>
        <p:spPr>
          <a:xfrm>
            <a:off x="767125" y="2546301"/>
            <a:ext cx="2457650" cy="2244200"/>
          </a:xfrm>
          <a:prstGeom prst="rect">
            <a:avLst/>
          </a:prstGeom>
          <a:noFill/>
          <a:ln>
            <a:noFill/>
          </a:ln>
        </p:spPr>
      </p:pic>
      <p:pic>
        <p:nvPicPr>
          <p:cNvPr id="372" name="Google Shape;372;p51"/>
          <p:cNvPicPr preferRelativeResize="0"/>
          <p:nvPr/>
        </p:nvPicPr>
        <p:blipFill>
          <a:blip r:embed="rId4">
            <a:alphaModFix/>
          </a:blip>
          <a:stretch>
            <a:fillRect/>
          </a:stretch>
        </p:blipFill>
        <p:spPr>
          <a:xfrm>
            <a:off x="4931901" y="595050"/>
            <a:ext cx="3347200" cy="2410686"/>
          </a:xfrm>
          <a:prstGeom prst="rect">
            <a:avLst/>
          </a:prstGeom>
          <a:noFill/>
          <a:ln>
            <a:noFill/>
          </a:ln>
        </p:spPr>
      </p:pic>
      <p:sp>
        <p:nvSpPr>
          <p:cNvPr id="373" name="Google Shape;373;p51"/>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374" name="Google Shape;374;p51"/>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375" name="Google Shape;375;p51"/>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376" name="Google Shape;376;p51"/>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377" name="Google Shape;377;p51"/>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Sibling/Spouse</a:t>
            </a:r>
            <a:endParaRPr>
              <a:solidFill>
                <a:srgbClr val="FFC000"/>
              </a:solidFill>
              <a:latin typeface="Proxima Nova"/>
              <a:ea typeface="Proxima Nova"/>
              <a:cs typeface="Proxima Nova"/>
              <a:sym typeface="Proxima Nova"/>
            </a:endParaRPr>
          </a:p>
        </p:txBody>
      </p:sp>
      <p:sp>
        <p:nvSpPr>
          <p:cNvPr id="378" name="Google Shape;378;p51"/>
          <p:cNvSpPr/>
          <p:nvPr/>
        </p:nvSpPr>
        <p:spPr>
          <a:xfrm rot="5400000">
            <a:off x="1906450" y="2420150"/>
            <a:ext cx="40377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379" name="Google Shape;379;p51"/>
          <p:cNvSpPr/>
          <p:nvPr/>
        </p:nvSpPr>
        <p:spPr>
          <a:xfrm>
            <a:off x="5297075" y="3076300"/>
            <a:ext cx="2611200" cy="16380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Proxima Nova"/>
                <a:ea typeface="Proxima Nova"/>
                <a:cs typeface="Proxima Nova"/>
                <a:sym typeface="Proxima Nova"/>
              </a:rPr>
              <a:t>From the data above we can conclude that passengers who are with </a:t>
            </a:r>
            <a:r>
              <a:rPr b="1" i="1" lang="en-GB" sz="1300">
                <a:solidFill>
                  <a:schemeClr val="dk2"/>
                </a:solidFill>
                <a:latin typeface="Proxima Nova"/>
                <a:ea typeface="Proxima Nova"/>
                <a:cs typeface="Proxima Nova"/>
                <a:sym typeface="Proxima Nova"/>
              </a:rPr>
              <a:t>1-2 Sibling/Spouse</a:t>
            </a:r>
            <a:r>
              <a:rPr lang="en-GB" sz="1300">
                <a:solidFill>
                  <a:schemeClr val="dk2"/>
                </a:solidFill>
                <a:latin typeface="Proxima Nova"/>
                <a:ea typeface="Proxima Nova"/>
                <a:cs typeface="Proxima Nova"/>
                <a:sym typeface="Proxima Nova"/>
              </a:rPr>
              <a:t> have a higher chance of surviving with the following details:</a:t>
            </a:r>
            <a:endParaRPr sz="13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2"/>
              </a:solidFill>
              <a:latin typeface="Proxima Nova"/>
              <a:ea typeface="Proxima Nova"/>
              <a:cs typeface="Proxima Nova"/>
              <a:sym typeface="Proxima Nova"/>
            </a:endParaRPr>
          </a:p>
          <a:p>
            <a:pPr indent="0" lvl="0" marL="0" marR="38100" rtl="0" algn="l">
              <a:lnSpc>
                <a:spcPct val="128571"/>
              </a:lnSpc>
              <a:spcBef>
                <a:spcPts val="0"/>
              </a:spcBef>
              <a:spcAft>
                <a:spcPts val="0"/>
              </a:spcAft>
              <a:buClr>
                <a:schemeClr val="dk1"/>
              </a:buClr>
              <a:buSzPts val="1100"/>
              <a:buFont typeface="Arial"/>
              <a:buNone/>
            </a:pPr>
            <a:r>
              <a:rPr i="1" lang="en-GB" sz="1300">
                <a:solidFill>
                  <a:schemeClr val="dk2"/>
                </a:solidFill>
                <a:latin typeface="Proxima Nova"/>
                <a:ea typeface="Proxima Nova"/>
                <a:cs typeface="Proxima Nova"/>
                <a:sym typeface="Proxima Nova"/>
              </a:rPr>
              <a:t>1&gt;2&gt;0&gt;3&gt;4&gt;5,8</a:t>
            </a:r>
            <a:endParaRPr i="1" sz="13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00">
              <a:solidFill>
                <a:schemeClr val="dk2"/>
              </a:solidFill>
              <a:latin typeface="Proxima Nova"/>
              <a:ea typeface="Proxima Nova"/>
              <a:cs typeface="Proxima Nova"/>
              <a:sym typeface="Proxima Nova"/>
            </a:endParaRPr>
          </a:p>
        </p:txBody>
      </p:sp>
      <p:pic>
        <p:nvPicPr>
          <p:cNvPr id="380" name="Google Shape;380;p51"/>
          <p:cNvPicPr preferRelativeResize="0"/>
          <p:nvPr/>
        </p:nvPicPr>
        <p:blipFill>
          <a:blip r:embed="rId5">
            <a:alphaModFix/>
          </a:blip>
          <a:stretch>
            <a:fillRect/>
          </a:stretch>
        </p:blipFill>
        <p:spPr>
          <a:xfrm>
            <a:off x="601871" y="566596"/>
            <a:ext cx="2566945" cy="1834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pic>
        <p:nvPicPr>
          <p:cNvPr id="385" name="Google Shape;385;p52"/>
          <p:cNvPicPr preferRelativeResize="0"/>
          <p:nvPr/>
        </p:nvPicPr>
        <p:blipFill>
          <a:blip r:embed="rId3">
            <a:alphaModFix/>
          </a:blip>
          <a:stretch>
            <a:fillRect/>
          </a:stretch>
        </p:blipFill>
        <p:spPr>
          <a:xfrm>
            <a:off x="4909425" y="566600"/>
            <a:ext cx="3411000" cy="2456627"/>
          </a:xfrm>
          <a:prstGeom prst="rect">
            <a:avLst/>
          </a:prstGeom>
          <a:noFill/>
          <a:ln>
            <a:noFill/>
          </a:ln>
        </p:spPr>
      </p:pic>
      <p:pic>
        <p:nvPicPr>
          <p:cNvPr id="386" name="Google Shape;386;p52"/>
          <p:cNvPicPr preferRelativeResize="0"/>
          <p:nvPr/>
        </p:nvPicPr>
        <p:blipFill>
          <a:blip r:embed="rId4">
            <a:alphaModFix/>
          </a:blip>
          <a:stretch>
            <a:fillRect/>
          </a:stretch>
        </p:blipFill>
        <p:spPr>
          <a:xfrm>
            <a:off x="767125" y="2466529"/>
            <a:ext cx="2545000" cy="2323972"/>
          </a:xfrm>
          <a:prstGeom prst="rect">
            <a:avLst/>
          </a:prstGeom>
          <a:noFill/>
          <a:ln>
            <a:noFill/>
          </a:ln>
        </p:spPr>
      </p:pic>
      <p:pic>
        <p:nvPicPr>
          <p:cNvPr id="387" name="Google Shape;387;p52"/>
          <p:cNvPicPr preferRelativeResize="0"/>
          <p:nvPr/>
        </p:nvPicPr>
        <p:blipFill>
          <a:blip r:embed="rId5">
            <a:alphaModFix/>
          </a:blip>
          <a:stretch>
            <a:fillRect/>
          </a:stretch>
        </p:blipFill>
        <p:spPr>
          <a:xfrm>
            <a:off x="601875" y="566600"/>
            <a:ext cx="2710250" cy="1936900"/>
          </a:xfrm>
          <a:prstGeom prst="rect">
            <a:avLst/>
          </a:prstGeom>
          <a:noFill/>
          <a:ln>
            <a:noFill/>
          </a:ln>
        </p:spPr>
      </p:pic>
      <p:sp>
        <p:nvSpPr>
          <p:cNvPr id="388" name="Google Shape;388;p52"/>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389" name="Google Shape;389;p52"/>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390" name="Google Shape;390;p52"/>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391" name="Google Shape;391;p52"/>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392" name="Google Shape;392;p52"/>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Parent</a:t>
            </a:r>
            <a:r>
              <a:rPr lang="en-GB">
                <a:solidFill>
                  <a:srgbClr val="FFC000"/>
                </a:solidFill>
                <a:latin typeface="Proxima Nova"/>
                <a:ea typeface="Proxima Nova"/>
                <a:cs typeface="Proxima Nova"/>
                <a:sym typeface="Proxima Nova"/>
              </a:rPr>
              <a:t>/Child</a:t>
            </a:r>
            <a:endParaRPr>
              <a:solidFill>
                <a:srgbClr val="FFC000"/>
              </a:solidFill>
              <a:latin typeface="Proxima Nova"/>
              <a:ea typeface="Proxima Nova"/>
              <a:cs typeface="Proxima Nova"/>
              <a:sym typeface="Proxima Nova"/>
            </a:endParaRPr>
          </a:p>
        </p:txBody>
      </p:sp>
      <p:sp>
        <p:nvSpPr>
          <p:cNvPr id="393" name="Google Shape;393;p52"/>
          <p:cNvSpPr/>
          <p:nvPr/>
        </p:nvSpPr>
        <p:spPr>
          <a:xfrm rot="5400000">
            <a:off x="1906450" y="2420150"/>
            <a:ext cx="40377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394" name="Google Shape;394;p52"/>
          <p:cNvSpPr/>
          <p:nvPr/>
        </p:nvSpPr>
        <p:spPr>
          <a:xfrm>
            <a:off x="5297075" y="3076300"/>
            <a:ext cx="2611200" cy="16380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300">
                <a:solidFill>
                  <a:schemeClr val="dk2"/>
                </a:solidFill>
                <a:latin typeface="Proxima Nova"/>
                <a:ea typeface="Proxima Nova"/>
                <a:cs typeface="Proxima Nova"/>
                <a:sym typeface="Proxima Nova"/>
              </a:rPr>
              <a:t>From the data above we can conclude that passengers who are with </a:t>
            </a:r>
            <a:r>
              <a:rPr b="1" i="1" lang="en-GB" sz="1300">
                <a:solidFill>
                  <a:schemeClr val="dk2"/>
                </a:solidFill>
                <a:latin typeface="Proxima Nova"/>
                <a:ea typeface="Proxima Nova"/>
                <a:cs typeface="Proxima Nova"/>
                <a:sym typeface="Proxima Nova"/>
              </a:rPr>
              <a:t>1-3</a:t>
            </a:r>
            <a:r>
              <a:rPr lang="en-GB" sz="1300">
                <a:solidFill>
                  <a:schemeClr val="dk2"/>
                </a:solidFill>
                <a:latin typeface="Proxima Nova"/>
                <a:ea typeface="Proxima Nova"/>
                <a:cs typeface="Proxima Nova"/>
                <a:sym typeface="Proxima Nova"/>
              </a:rPr>
              <a:t> </a:t>
            </a:r>
            <a:r>
              <a:rPr b="1" i="1" lang="en-GB" sz="1300">
                <a:solidFill>
                  <a:schemeClr val="dk2"/>
                </a:solidFill>
                <a:latin typeface="Proxima Nova"/>
                <a:ea typeface="Proxima Nova"/>
                <a:cs typeface="Proxima Nova"/>
                <a:sym typeface="Proxima Nova"/>
              </a:rPr>
              <a:t>Parent/Child</a:t>
            </a:r>
            <a:r>
              <a:rPr lang="en-GB" sz="1300">
                <a:solidFill>
                  <a:schemeClr val="dk2"/>
                </a:solidFill>
                <a:latin typeface="Proxima Nova"/>
                <a:ea typeface="Proxima Nova"/>
                <a:cs typeface="Proxima Nova"/>
                <a:sym typeface="Proxima Nova"/>
              </a:rPr>
              <a:t> have a higher chance of surviving</a:t>
            </a:r>
            <a:endParaRPr sz="13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300">
                <a:solidFill>
                  <a:schemeClr val="dk2"/>
                </a:solidFill>
                <a:latin typeface="Proxima Nova"/>
                <a:ea typeface="Proxima Nova"/>
                <a:cs typeface="Proxima Nova"/>
                <a:sym typeface="Proxima Nova"/>
              </a:rPr>
              <a:t>with the following details:</a:t>
            </a:r>
            <a:endParaRPr sz="1300">
              <a:solidFill>
                <a:schemeClr val="dk2"/>
              </a:solidFill>
              <a:latin typeface="Proxima Nova"/>
              <a:ea typeface="Proxima Nova"/>
              <a:cs typeface="Proxima Nova"/>
              <a:sym typeface="Proxima Nova"/>
            </a:endParaRPr>
          </a:p>
          <a:p>
            <a:pPr indent="0" lvl="0" marL="0" marR="38100" rtl="0" algn="l">
              <a:lnSpc>
                <a:spcPct val="128571"/>
              </a:lnSpc>
              <a:spcBef>
                <a:spcPts val="0"/>
              </a:spcBef>
              <a:spcAft>
                <a:spcPts val="0"/>
              </a:spcAft>
              <a:buNone/>
            </a:pPr>
            <a:r>
              <a:t/>
            </a:r>
            <a:endParaRPr sz="1300">
              <a:solidFill>
                <a:schemeClr val="dk2"/>
              </a:solidFill>
              <a:latin typeface="Proxima Nova"/>
              <a:ea typeface="Proxima Nova"/>
              <a:cs typeface="Proxima Nova"/>
              <a:sym typeface="Proxima Nova"/>
            </a:endParaRPr>
          </a:p>
          <a:p>
            <a:pPr indent="0" lvl="0" marL="0" marR="38100" rtl="0" algn="l">
              <a:lnSpc>
                <a:spcPct val="128571"/>
              </a:lnSpc>
              <a:spcBef>
                <a:spcPts val="0"/>
              </a:spcBef>
              <a:spcAft>
                <a:spcPts val="0"/>
              </a:spcAft>
              <a:buNone/>
            </a:pPr>
            <a:r>
              <a:rPr lang="en-GB" sz="1300">
                <a:solidFill>
                  <a:schemeClr val="dk2"/>
                </a:solidFill>
                <a:latin typeface="Proxima Nova"/>
                <a:ea typeface="Proxima Nova"/>
                <a:cs typeface="Proxima Nova"/>
                <a:sym typeface="Proxima Nova"/>
              </a:rPr>
              <a:t>3&gt;1&gt;2&gt;0&gt;5&gt;4&gt;6</a:t>
            </a:r>
            <a:endParaRPr sz="13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2"/>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pic>
        <p:nvPicPr>
          <p:cNvPr id="399" name="Google Shape;399;p53"/>
          <p:cNvPicPr preferRelativeResize="0"/>
          <p:nvPr/>
        </p:nvPicPr>
        <p:blipFill>
          <a:blip r:embed="rId3">
            <a:alphaModFix/>
          </a:blip>
          <a:stretch>
            <a:fillRect/>
          </a:stretch>
        </p:blipFill>
        <p:spPr>
          <a:xfrm>
            <a:off x="801200" y="712350"/>
            <a:ext cx="3411000" cy="2456627"/>
          </a:xfrm>
          <a:prstGeom prst="rect">
            <a:avLst/>
          </a:prstGeom>
          <a:noFill/>
          <a:ln>
            <a:noFill/>
          </a:ln>
        </p:spPr>
      </p:pic>
      <p:sp>
        <p:nvSpPr>
          <p:cNvPr id="400" name="Google Shape;400;p53"/>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401" name="Google Shape;401;p53"/>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402" name="Google Shape;402;p53"/>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403" name="Google Shape;403;p53"/>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404" name="Google Shape;404;p53"/>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Deep Analysis on SibSp and Parch</a:t>
            </a:r>
            <a:endParaRPr>
              <a:solidFill>
                <a:srgbClr val="FFC000"/>
              </a:solidFill>
              <a:latin typeface="Proxima Nova"/>
              <a:ea typeface="Proxima Nova"/>
              <a:cs typeface="Proxima Nova"/>
              <a:sym typeface="Proxima Nova"/>
            </a:endParaRPr>
          </a:p>
        </p:txBody>
      </p:sp>
      <p:pic>
        <p:nvPicPr>
          <p:cNvPr id="405" name="Google Shape;405;p53"/>
          <p:cNvPicPr preferRelativeResize="0"/>
          <p:nvPr/>
        </p:nvPicPr>
        <p:blipFill>
          <a:blip r:embed="rId4">
            <a:alphaModFix/>
          </a:blip>
          <a:stretch>
            <a:fillRect/>
          </a:stretch>
        </p:blipFill>
        <p:spPr>
          <a:xfrm>
            <a:off x="5150001" y="735325"/>
            <a:ext cx="3347200" cy="2410686"/>
          </a:xfrm>
          <a:prstGeom prst="rect">
            <a:avLst/>
          </a:prstGeom>
          <a:noFill/>
          <a:ln>
            <a:noFill/>
          </a:ln>
        </p:spPr>
      </p:pic>
      <p:sp>
        <p:nvSpPr>
          <p:cNvPr id="406" name="Google Shape;406;p53"/>
          <p:cNvSpPr/>
          <p:nvPr/>
        </p:nvSpPr>
        <p:spPr>
          <a:xfrm>
            <a:off x="2528620" y="2835400"/>
            <a:ext cx="290700" cy="21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3"/>
          <p:cNvSpPr/>
          <p:nvPr/>
        </p:nvSpPr>
        <p:spPr>
          <a:xfrm>
            <a:off x="6849139" y="2807666"/>
            <a:ext cx="290700" cy="218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 name="Google Shape;408;p53"/>
          <p:cNvCxnSpPr>
            <a:stCxn id="406" idx="4"/>
          </p:cNvCxnSpPr>
          <p:nvPr/>
        </p:nvCxnSpPr>
        <p:spPr>
          <a:xfrm>
            <a:off x="2673970" y="3053500"/>
            <a:ext cx="0" cy="282600"/>
          </a:xfrm>
          <a:prstGeom prst="straightConnector1">
            <a:avLst/>
          </a:prstGeom>
          <a:noFill/>
          <a:ln cap="flat" cmpd="sng" w="9525">
            <a:solidFill>
              <a:srgbClr val="FF0000"/>
            </a:solidFill>
            <a:prstDash val="solid"/>
            <a:round/>
            <a:headEnd len="med" w="med" type="none"/>
            <a:tailEnd len="med" w="med" type="none"/>
          </a:ln>
        </p:spPr>
      </p:cxnSp>
      <p:sp>
        <p:nvSpPr>
          <p:cNvPr id="409" name="Google Shape;409;p53"/>
          <p:cNvSpPr/>
          <p:nvPr/>
        </p:nvSpPr>
        <p:spPr>
          <a:xfrm>
            <a:off x="3336475" y="3128725"/>
            <a:ext cx="2611200" cy="16380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GB" sz="1300">
                <a:solidFill>
                  <a:schemeClr val="dk2"/>
                </a:solidFill>
                <a:latin typeface="Proxima Nova"/>
                <a:ea typeface="Proxima Nova"/>
                <a:cs typeface="Proxima Nova"/>
                <a:sym typeface="Proxima Nova"/>
              </a:rPr>
              <a:t>We decided to create a new column, namely </a:t>
            </a:r>
            <a:r>
              <a:rPr b="1" lang="en-GB" sz="1300">
                <a:solidFill>
                  <a:schemeClr val="dk2"/>
                </a:solidFill>
                <a:latin typeface="Proxima Nova"/>
                <a:ea typeface="Proxima Nova"/>
                <a:cs typeface="Proxima Nova"/>
                <a:sym typeface="Proxima Nova"/>
              </a:rPr>
              <a:t>Family Size </a:t>
            </a:r>
            <a:r>
              <a:rPr lang="en-GB" sz="1300">
                <a:solidFill>
                  <a:schemeClr val="dk2"/>
                </a:solidFill>
                <a:latin typeface="Proxima Nova"/>
                <a:ea typeface="Proxima Nova"/>
                <a:cs typeface="Proxima Nova"/>
                <a:sym typeface="Proxima Nova"/>
              </a:rPr>
              <a:t>and </a:t>
            </a:r>
            <a:r>
              <a:rPr b="1" lang="en-GB" sz="1300">
                <a:solidFill>
                  <a:schemeClr val="dk2"/>
                </a:solidFill>
                <a:latin typeface="Proxima Nova"/>
                <a:ea typeface="Proxima Nova"/>
                <a:cs typeface="Proxima Nova"/>
                <a:sym typeface="Proxima Nova"/>
              </a:rPr>
              <a:t>IsAlone </a:t>
            </a:r>
            <a:r>
              <a:rPr lang="en-GB" sz="1300">
                <a:solidFill>
                  <a:schemeClr val="dk2"/>
                </a:solidFill>
                <a:latin typeface="Proxima Nova"/>
                <a:ea typeface="Proxima Nova"/>
                <a:cs typeface="Proxima Nova"/>
                <a:sym typeface="Proxima Nova"/>
              </a:rPr>
              <a:t>to find out more clearly the existing relationship.</a:t>
            </a:r>
            <a:endParaRPr sz="13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2"/>
              </a:solidFill>
              <a:latin typeface="Proxima Nova"/>
              <a:ea typeface="Proxima Nova"/>
              <a:cs typeface="Proxima Nova"/>
              <a:sym typeface="Proxima Nova"/>
            </a:endParaRPr>
          </a:p>
        </p:txBody>
      </p:sp>
      <p:cxnSp>
        <p:nvCxnSpPr>
          <p:cNvPr id="410" name="Google Shape;410;p53"/>
          <p:cNvCxnSpPr/>
          <p:nvPr/>
        </p:nvCxnSpPr>
        <p:spPr>
          <a:xfrm>
            <a:off x="2657825" y="3344300"/>
            <a:ext cx="694800" cy="0"/>
          </a:xfrm>
          <a:prstGeom prst="straightConnector1">
            <a:avLst/>
          </a:prstGeom>
          <a:noFill/>
          <a:ln cap="flat" cmpd="sng" w="9525">
            <a:solidFill>
              <a:srgbClr val="FF0000"/>
            </a:solidFill>
            <a:prstDash val="solid"/>
            <a:round/>
            <a:headEnd len="med" w="med" type="none"/>
            <a:tailEnd len="med" w="med" type="none"/>
          </a:ln>
        </p:spPr>
      </p:cxnSp>
      <p:cxnSp>
        <p:nvCxnSpPr>
          <p:cNvPr id="411" name="Google Shape;411;p53"/>
          <p:cNvCxnSpPr>
            <a:stCxn id="407" idx="4"/>
          </p:cNvCxnSpPr>
          <p:nvPr/>
        </p:nvCxnSpPr>
        <p:spPr>
          <a:xfrm>
            <a:off x="6994489" y="3025766"/>
            <a:ext cx="0" cy="318600"/>
          </a:xfrm>
          <a:prstGeom prst="straightConnector1">
            <a:avLst/>
          </a:prstGeom>
          <a:noFill/>
          <a:ln cap="flat" cmpd="sng" w="9525">
            <a:solidFill>
              <a:srgbClr val="FF0000"/>
            </a:solidFill>
            <a:prstDash val="solid"/>
            <a:round/>
            <a:headEnd len="med" w="med" type="none"/>
            <a:tailEnd len="med" w="med" type="none"/>
          </a:ln>
        </p:spPr>
      </p:cxnSp>
      <p:cxnSp>
        <p:nvCxnSpPr>
          <p:cNvPr id="412" name="Google Shape;412;p53"/>
          <p:cNvCxnSpPr/>
          <p:nvPr/>
        </p:nvCxnSpPr>
        <p:spPr>
          <a:xfrm rot="10800000">
            <a:off x="5945575" y="3347800"/>
            <a:ext cx="10500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54"/>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418" name="Google Shape;418;p54"/>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419" name="Google Shape;419;p54"/>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420" name="Google Shape;420;p54"/>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421" name="Google Shape;421;p54"/>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Family Size</a:t>
            </a:r>
            <a:endParaRPr>
              <a:solidFill>
                <a:srgbClr val="FFC000"/>
              </a:solidFill>
              <a:latin typeface="Proxima Nova"/>
              <a:ea typeface="Proxima Nova"/>
              <a:cs typeface="Proxima Nova"/>
              <a:sym typeface="Proxima Nova"/>
            </a:endParaRPr>
          </a:p>
        </p:txBody>
      </p:sp>
      <p:pic>
        <p:nvPicPr>
          <p:cNvPr id="422" name="Google Shape;422;p54"/>
          <p:cNvPicPr preferRelativeResize="0"/>
          <p:nvPr/>
        </p:nvPicPr>
        <p:blipFill>
          <a:blip r:embed="rId3">
            <a:alphaModFix/>
          </a:blip>
          <a:stretch>
            <a:fillRect/>
          </a:stretch>
        </p:blipFill>
        <p:spPr>
          <a:xfrm>
            <a:off x="493975" y="613071"/>
            <a:ext cx="4400550" cy="438150"/>
          </a:xfrm>
          <a:prstGeom prst="rect">
            <a:avLst/>
          </a:prstGeom>
          <a:noFill/>
          <a:ln>
            <a:noFill/>
          </a:ln>
        </p:spPr>
      </p:pic>
      <p:pic>
        <p:nvPicPr>
          <p:cNvPr id="423" name="Google Shape;423;p54"/>
          <p:cNvPicPr preferRelativeResize="0"/>
          <p:nvPr/>
        </p:nvPicPr>
        <p:blipFill>
          <a:blip r:embed="rId4">
            <a:alphaModFix/>
          </a:blip>
          <a:stretch>
            <a:fillRect/>
          </a:stretch>
        </p:blipFill>
        <p:spPr>
          <a:xfrm>
            <a:off x="1353650" y="1099687"/>
            <a:ext cx="2420475" cy="1729800"/>
          </a:xfrm>
          <a:prstGeom prst="rect">
            <a:avLst/>
          </a:prstGeom>
          <a:noFill/>
          <a:ln>
            <a:noFill/>
          </a:ln>
        </p:spPr>
      </p:pic>
      <p:pic>
        <p:nvPicPr>
          <p:cNvPr id="424" name="Google Shape;424;p54"/>
          <p:cNvPicPr preferRelativeResize="0"/>
          <p:nvPr/>
        </p:nvPicPr>
        <p:blipFill>
          <a:blip r:embed="rId5">
            <a:alphaModFix/>
          </a:blip>
          <a:stretch>
            <a:fillRect/>
          </a:stretch>
        </p:blipFill>
        <p:spPr>
          <a:xfrm>
            <a:off x="1519050" y="2829475"/>
            <a:ext cx="2142761" cy="1956650"/>
          </a:xfrm>
          <a:prstGeom prst="rect">
            <a:avLst/>
          </a:prstGeom>
          <a:noFill/>
          <a:ln>
            <a:noFill/>
          </a:ln>
        </p:spPr>
      </p:pic>
      <p:sp>
        <p:nvSpPr>
          <p:cNvPr id="425" name="Google Shape;425;p54"/>
          <p:cNvSpPr/>
          <p:nvPr/>
        </p:nvSpPr>
        <p:spPr>
          <a:xfrm rot="5400000">
            <a:off x="3462300" y="2763825"/>
            <a:ext cx="34470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pic>
        <p:nvPicPr>
          <p:cNvPr id="426" name="Google Shape;426;p54"/>
          <p:cNvPicPr preferRelativeResize="0"/>
          <p:nvPr/>
        </p:nvPicPr>
        <p:blipFill>
          <a:blip r:embed="rId6">
            <a:alphaModFix/>
          </a:blip>
          <a:stretch>
            <a:fillRect/>
          </a:stretch>
        </p:blipFill>
        <p:spPr>
          <a:xfrm>
            <a:off x="5651525" y="828100"/>
            <a:ext cx="2905375" cy="2092475"/>
          </a:xfrm>
          <a:prstGeom prst="rect">
            <a:avLst/>
          </a:prstGeom>
          <a:noFill/>
          <a:ln>
            <a:noFill/>
          </a:ln>
        </p:spPr>
      </p:pic>
      <p:sp>
        <p:nvSpPr>
          <p:cNvPr id="427" name="Google Shape;427;p54"/>
          <p:cNvSpPr/>
          <p:nvPr/>
        </p:nvSpPr>
        <p:spPr>
          <a:xfrm>
            <a:off x="5798613" y="2988800"/>
            <a:ext cx="2611200" cy="16380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dk2"/>
                </a:solidFill>
                <a:latin typeface="Proxima Nova"/>
                <a:ea typeface="Proxima Nova"/>
                <a:cs typeface="Proxima Nova"/>
                <a:sym typeface="Proxima Nova"/>
              </a:rPr>
              <a:t>From the data above we can conclude that every passenger who has a *Family Size* of 2,3,4, and 7 has a higher potential for survival.</a:t>
            </a:r>
            <a:endParaRPr sz="9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2"/>
              </a:solidFill>
              <a:latin typeface="Proxima Nova"/>
              <a:ea typeface="Proxima Nova"/>
              <a:cs typeface="Proxima Nova"/>
              <a:sym typeface="Proxima Nova"/>
            </a:endParaRPr>
          </a:p>
          <a:p>
            <a:pPr indent="0" lvl="0" marL="0" marR="38100" rtl="0" algn="l">
              <a:lnSpc>
                <a:spcPct val="128571"/>
              </a:lnSpc>
              <a:spcBef>
                <a:spcPts val="0"/>
              </a:spcBef>
              <a:spcAft>
                <a:spcPts val="0"/>
              </a:spcAft>
              <a:buClr>
                <a:schemeClr val="dk1"/>
              </a:buClr>
              <a:buSzPts val="1100"/>
              <a:buFont typeface="Arial"/>
              <a:buNone/>
            </a:pPr>
            <a:r>
              <a:rPr lang="en-GB" sz="900">
                <a:solidFill>
                  <a:schemeClr val="dk2"/>
                </a:solidFill>
                <a:latin typeface="Proxima Nova"/>
                <a:ea typeface="Proxima Nova"/>
                <a:cs typeface="Proxima Nova"/>
                <a:sym typeface="Proxima Nova"/>
              </a:rPr>
              <a:t>From this data, we see that </a:t>
            </a:r>
            <a:r>
              <a:rPr b="1" i="1" lang="en-GB" sz="900">
                <a:solidFill>
                  <a:schemeClr val="dk2"/>
                </a:solidFill>
                <a:latin typeface="Proxima Nova"/>
                <a:ea typeface="Proxima Nova"/>
                <a:cs typeface="Proxima Nova"/>
                <a:sym typeface="Proxima Nova"/>
              </a:rPr>
              <a:t>FamilySize</a:t>
            </a:r>
            <a:r>
              <a:rPr lang="en-GB" sz="900">
                <a:solidFill>
                  <a:schemeClr val="dk2"/>
                </a:solidFill>
                <a:latin typeface="Proxima Nova"/>
                <a:ea typeface="Proxima Nova"/>
                <a:cs typeface="Proxima Nova"/>
                <a:sym typeface="Proxima Nova"/>
              </a:rPr>
              <a:t> = 1 still has a probability of survival that is not much different from passengers with </a:t>
            </a:r>
            <a:r>
              <a:rPr b="1" lang="en-GB" sz="900">
                <a:solidFill>
                  <a:schemeClr val="dk2"/>
                </a:solidFill>
                <a:latin typeface="Proxima Nova"/>
                <a:ea typeface="Proxima Nova"/>
                <a:cs typeface="Proxima Nova"/>
                <a:sym typeface="Proxima Nova"/>
              </a:rPr>
              <a:t>SibSp</a:t>
            </a:r>
            <a:r>
              <a:rPr lang="en-GB" sz="900">
                <a:solidFill>
                  <a:schemeClr val="dk2"/>
                </a:solidFill>
                <a:latin typeface="Proxima Nova"/>
                <a:ea typeface="Proxima Nova"/>
                <a:cs typeface="Proxima Nova"/>
                <a:sym typeface="Proxima Nova"/>
              </a:rPr>
              <a:t> or </a:t>
            </a:r>
            <a:r>
              <a:rPr b="1" lang="en-GB" sz="900">
                <a:solidFill>
                  <a:schemeClr val="dk2"/>
                </a:solidFill>
                <a:latin typeface="Proxima Nova"/>
                <a:ea typeface="Proxima Nova"/>
                <a:cs typeface="Proxima Nova"/>
                <a:sym typeface="Proxima Nova"/>
              </a:rPr>
              <a:t>Parch</a:t>
            </a:r>
            <a:r>
              <a:rPr lang="en-GB" sz="900">
                <a:solidFill>
                  <a:schemeClr val="dk2"/>
                </a:solidFill>
                <a:latin typeface="Proxima Nova"/>
                <a:ea typeface="Proxima Nova"/>
                <a:cs typeface="Proxima Nova"/>
                <a:sym typeface="Proxima Nova"/>
              </a:rPr>
              <a:t> which are 0. </a:t>
            </a:r>
            <a:r>
              <a:rPr lang="en-GB" sz="900">
                <a:solidFill>
                  <a:schemeClr val="dk2"/>
                </a:solidFill>
                <a:latin typeface="Proxima Nova"/>
                <a:ea typeface="Proxima Nova"/>
                <a:cs typeface="Proxima Nova"/>
                <a:sym typeface="Proxima Nova"/>
              </a:rPr>
              <a:t>Surprisingly</a:t>
            </a:r>
            <a:r>
              <a:rPr lang="en-GB" sz="900">
                <a:solidFill>
                  <a:schemeClr val="dk2"/>
                </a:solidFill>
                <a:latin typeface="Proxima Nova"/>
                <a:ea typeface="Proxima Nova"/>
                <a:cs typeface="Proxima Nova"/>
                <a:sym typeface="Proxima Nova"/>
              </a:rPr>
              <a:t> </a:t>
            </a:r>
            <a:r>
              <a:rPr lang="en-GB" sz="900">
                <a:solidFill>
                  <a:schemeClr val="dk2"/>
                </a:solidFill>
                <a:latin typeface="Proxima Nova"/>
                <a:ea typeface="Proxima Nova"/>
                <a:cs typeface="Proxima Nova"/>
                <a:sym typeface="Proxima Nova"/>
              </a:rPr>
              <a:t>passenger</a:t>
            </a:r>
            <a:r>
              <a:rPr lang="en-GB" sz="900">
                <a:solidFill>
                  <a:schemeClr val="dk2"/>
                </a:solidFill>
                <a:latin typeface="Proxima Nova"/>
                <a:ea typeface="Proxima Nova"/>
                <a:cs typeface="Proxima Nova"/>
                <a:sym typeface="Proxima Nova"/>
              </a:rPr>
              <a:t> with family size of 4  has the highest </a:t>
            </a:r>
            <a:r>
              <a:rPr lang="en-GB" sz="900">
                <a:solidFill>
                  <a:schemeClr val="dk2"/>
                </a:solidFill>
                <a:latin typeface="Proxima Nova"/>
                <a:ea typeface="Proxima Nova"/>
                <a:cs typeface="Proxima Nova"/>
                <a:sym typeface="Proxima Nova"/>
              </a:rPr>
              <a:t>survivability</a:t>
            </a:r>
            <a:r>
              <a:rPr lang="en-GB" sz="900">
                <a:solidFill>
                  <a:schemeClr val="dk2"/>
                </a:solidFill>
                <a:latin typeface="Proxima Nova"/>
                <a:ea typeface="Proxima Nova"/>
                <a:cs typeface="Proxima Nova"/>
                <a:sym typeface="Proxima Nova"/>
              </a:rPr>
              <a:t> rate.</a:t>
            </a:r>
            <a:endParaRPr sz="9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00">
              <a:solidFill>
                <a:schemeClr val="dk2"/>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55"/>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433" name="Google Shape;433;p55"/>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434" name="Google Shape;434;p55"/>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435" name="Google Shape;435;p55"/>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436" name="Google Shape;436;p55"/>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Is Alone</a:t>
            </a:r>
            <a:endParaRPr>
              <a:solidFill>
                <a:srgbClr val="FFC000"/>
              </a:solidFill>
              <a:latin typeface="Proxima Nova"/>
              <a:ea typeface="Proxima Nova"/>
              <a:cs typeface="Proxima Nova"/>
              <a:sym typeface="Proxima Nova"/>
            </a:endParaRPr>
          </a:p>
        </p:txBody>
      </p:sp>
      <p:sp>
        <p:nvSpPr>
          <p:cNvPr id="437" name="Google Shape;437;p55"/>
          <p:cNvSpPr/>
          <p:nvPr/>
        </p:nvSpPr>
        <p:spPr>
          <a:xfrm rot="5400000">
            <a:off x="3462300" y="2763825"/>
            <a:ext cx="34470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438" name="Google Shape;438;p55"/>
          <p:cNvSpPr/>
          <p:nvPr/>
        </p:nvSpPr>
        <p:spPr>
          <a:xfrm>
            <a:off x="5798613" y="2988800"/>
            <a:ext cx="2611200" cy="16380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None/>
            </a:pPr>
            <a:r>
              <a:rPr lang="en-GB" sz="900">
                <a:solidFill>
                  <a:schemeClr val="dk2"/>
                </a:solidFill>
                <a:latin typeface="Proxima Nova"/>
                <a:ea typeface="Proxima Nova"/>
                <a:cs typeface="Proxima Nova"/>
                <a:sym typeface="Proxima Nova"/>
              </a:rPr>
              <a:t>From the results of the data above, we can see that it is proven that every </a:t>
            </a:r>
            <a:r>
              <a:rPr b="1" i="1" lang="en-GB" sz="900">
                <a:solidFill>
                  <a:schemeClr val="dk2"/>
                </a:solidFill>
                <a:latin typeface="Proxima Nova"/>
                <a:ea typeface="Proxima Nova"/>
                <a:cs typeface="Proxima Nova"/>
                <a:sym typeface="Proxima Nova"/>
              </a:rPr>
              <a:t>Passenger</a:t>
            </a:r>
            <a:r>
              <a:rPr lang="en-GB" sz="900">
                <a:solidFill>
                  <a:schemeClr val="dk2"/>
                </a:solidFill>
                <a:latin typeface="Proxima Nova"/>
                <a:ea typeface="Proxima Nova"/>
                <a:cs typeface="Proxima Nova"/>
                <a:sym typeface="Proxima Nova"/>
              </a:rPr>
              <a:t> </a:t>
            </a:r>
            <a:r>
              <a:rPr lang="en-GB" sz="900">
                <a:solidFill>
                  <a:schemeClr val="dk2"/>
                </a:solidFill>
                <a:latin typeface="Proxima Nova"/>
                <a:ea typeface="Proxima Nova"/>
                <a:cs typeface="Proxima Nova"/>
                <a:sym typeface="Proxima Nova"/>
              </a:rPr>
              <a:t>who brings their relative (Family Size &gt; 1) are most likely to survive. This proves our </a:t>
            </a:r>
            <a:r>
              <a:rPr lang="en-GB" sz="900">
                <a:solidFill>
                  <a:schemeClr val="dk2"/>
                </a:solidFill>
                <a:latin typeface="Proxima Nova"/>
                <a:ea typeface="Proxima Nova"/>
                <a:cs typeface="Proxima Nova"/>
                <a:sym typeface="Proxima Nova"/>
              </a:rPr>
              <a:t>previous</a:t>
            </a:r>
            <a:r>
              <a:rPr lang="en-GB" sz="900">
                <a:solidFill>
                  <a:schemeClr val="dk2"/>
                </a:solidFill>
                <a:latin typeface="Proxima Nova"/>
                <a:ea typeface="Proxima Nova"/>
                <a:cs typeface="Proxima Nova"/>
                <a:sym typeface="Proxima Nova"/>
              </a:rPr>
              <a:t> statement is </a:t>
            </a:r>
            <a:r>
              <a:rPr b="1" lang="en-GB" sz="900">
                <a:solidFill>
                  <a:schemeClr val="dk2"/>
                </a:solidFill>
                <a:latin typeface="Proxima Nova"/>
                <a:ea typeface="Proxima Nova"/>
                <a:cs typeface="Proxima Nova"/>
                <a:sym typeface="Proxima Nova"/>
              </a:rPr>
              <a:t>true.</a:t>
            </a:r>
            <a:endParaRPr b="1" sz="100">
              <a:solidFill>
                <a:schemeClr val="dk2"/>
              </a:solidFill>
              <a:latin typeface="Proxima Nova"/>
              <a:ea typeface="Proxima Nova"/>
              <a:cs typeface="Proxima Nova"/>
              <a:sym typeface="Proxima Nova"/>
            </a:endParaRPr>
          </a:p>
        </p:txBody>
      </p:sp>
      <p:pic>
        <p:nvPicPr>
          <p:cNvPr id="439" name="Google Shape;439;p55"/>
          <p:cNvPicPr preferRelativeResize="0"/>
          <p:nvPr/>
        </p:nvPicPr>
        <p:blipFill>
          <a:blip r:embed="rId3">
            <a:alphaModFix/>
          </a:blip>
          <a:stretch>
            <a:fillRect/>
          </a:stretch>
        </p:blipFill>
        <p:spPr>
          <a:xfrm>
            <a:off x="607050" y="556525"/>
            <a:ext cx="3357433" cy="572700"/>
          </a:xfrm>
          <a:prstGeom prst="rect">
            <a:avLst/>
          </a:prstGeom>
          <a:noFill/>
          <a:ln>
            <a:noFill/>
          </a:ln>
        </p:spPr>
      </p:pic>
      <p:pic>
        <p:nvPicPr>
          <p:cNvPr id="440" name="Google Shape;440;p55"/>
          <p:cNvPicPr preferRelativeResize="0"/>
          <p:nvPr/>
        </p:nvPicPr>
        <p:blipFill>
          <a:blip r:embed="rId4">
            <a:alphaModFix/>
          </a:blip>
          <a:stretch>
            <a:fillRect/>
          </a:stretch>
        </p:blipFill>
        <p:spPr>
          <a:xfrm>
            <a:off x="1367712" y="1129225"/>
            <a:ext cx="2445425" cy="1747628"/>
          </a:xfrm>
          <a:prstGeom prst="rect">
            <a:avLst/>
          </a:prstGeom>
          <a:noFill/>
          <a:ln>
            <a:noFill/>
          </a:ln>
        </p:spPr>
      </p:pic>
      <p:pic>
        <p:nvPicPr>
          <p:cNvPr id="441" name="Google Shape;441;p55"/>
          <p:cNvPicPr preferRelativeResize="0"/>
          <p:nvPr/>
        </p:nvPicPr>
        <p:blipFill>
          <a:blip r:embed="rId5">
            <a:alphaModFix/>
          </a:blip>
          <a:stretch>
            <a:fillRect/>
          </a:stretch>
        </p:blipFill>
        <p:spPr>
          <a:xfrm>
            <a:off x="1608551" y="2833575"/>
            <a:ext cx="2204600" cy="2013161"/>
          </a:xfrm>
          <a:prstGeom prst="rect">
            <a:avLst/>
          </a:prstGeom>
          <a:noFill/>
          <a:ln>
            <a:noFill/>
          </a:ln>
        </p:spPr>
      </p:pic>
      <p:pic>
        <p:nvPicPr>
          <p:cNvPr id="442" name="Google Shape;442;p55"/>
          <p:cNvPicPr preferRelativeResize="0"/>
          <p:nvPr/>
        </p:nvPicPr>
        <p:blipFill>
          <a:blip r:embed="rId6">
            <a:alphaModFix/>
          </a:blip>
          <a:stretch>
            <a:fillRect/>
          </a:stretch>
        </p:blipFill>
        <p:spPr>
          <a:xfrm>
            <a:off x="5751363" y="887721"/>
            <a:ext cx="2705719" cy="19486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pic>
        <p:nvPicPr>
          <p:cNvPr id="183" name="Google Shape;183;p38"/>
          <p:cNvPicPr preferRelativeResize="0"/>
          <p:nvPr/>
        </p:nvPicPr>
        <p:blipFill>
          <a:blip r:embed="rId3">
            <a:alphaModFix/>
          </a:blip>
          <a:stretch>
            <a:fillRect/>
          </a:stretch>
        </p:blipFill>
        <p:spPr>
          <a:xfrm>
            <a:off x="4156170" y="1325"/>
            <a:ext cx="4987824" cy="5143500"/>
          </a:xfrm>
          <a:prstGeom prst="rect">
            <a:avLst/>
          </a:prstGeom>
          <a:noFill/>
          <a:ln>
            <a:noFill/>
          </a:ln>
        </p:spPr>
      </p:pic>
      <p:sp>
        <p:nvSpPr>
          <p:cNvPr id="184" name="Google Shape;184;p38"/>
          <p:cNvSpPr txBox="1"/>
          <p:nvPr>
            <p:ph type="title"/>
          </p:nvPr>
        </p:nvSpPr>
        <p:spPr>
          <a:xfrm>
            <a:off x="651449" y="264838"/>
            <a:ext cx="72228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b="0" lang="en-GB">
                <a:solidFill>
                  <a:srgbClr val="585858"/>
                </a:solidFill>
                <a:latin typeface="Proxima Nova"/>
                <a:ea typeface="Proxima Nova"/>
                <a:cs typeface="Proxima Nova"/>
                <a:sym typeface="Proxima Nova"/>
              </a:rPr>
              <a:t>Agenda</a:t>
            </a:r>
            <a:endParaRPr b="0">
              <a:solidFill>
                <a:srgbClr val="00C682"/>
              </a:solidFill>
              <a:latin typeface="Proxima Nova"/>
              <a:ea typeface="Proxima Nova"/>
              <a:cs typeface="Proxima Nova"/>
              <a:sym typeface="Proxima Nova"/>
            </a:endParaRPr>
          </a:p>
        </p:txBody>
      </p:sp>
      <p:sp>
        <p:nvSpPr>
          <p:cNvPr id="185" name="Google Shape;185;p38"/>
          <p:cNvSpPr/>
          <p:nvPr/>
        </p:nvSpPr>
        <p:spPr>
          <a:xfrm>
            <a:off x="687400" y="1264575"/>
            <a:ext cx="520200" cy="476400"/>
          </a:xfrm>
          <a:prstGeom prst="rect">
            <a:avLst/>
          </a:prstGeom>
          <a:solidFill>
            <a:srgbClr val="FFC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1</a:t>
            </a:r>
            <a:endParaRPr b="1" sz="1200">
              <a:solidFill>
                <a:srgbClr val="FFFFFF"/>
              </a:solidFill>
            </a:endParaRPr>
          </a:p>
        </p:txBody>
      </p:sp>
      <p:sp>
        <p:nvSpPr>
          <p:cNvPr id="186" name="Google Shape;186;p38"/>
          <p:cNvSpPr/>
          <p:nvPr/>
        </p:nvSpPr>
        <p:spPr>
          <a:xfrm>
            <a:off x="687400" y="1921771"/>
            <a:ext cx="520200" cy="476400"/>
          </a:xfrm>
          <a:prstGeom prst="rect">
            <a:avLst/>
          </a:prstGeom>
          <a:solidFill>
            <a:srgbClr val="FFC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2</a:t>
            </a:r>
            <a:endParaRPr b="1" sz="1200">
              <a:solidFill>
                <a:srgbClr val="FFFFFF"/>
              </a:solidFill>
            </a:endParaRPr>
          </a:p>
        </p:txBody>
      </p:sp>
      <p:sp>
        <p:nvSpPr>
          <p:cNvPr id="187" name="Google Shape;187;p38"/>
          <p:cNvSpPr txBox="1"/>
          <p:nvPr/>
        </p:nvSpPr>
        <p:spPr>
          <a:xfrm>
            <a:off x="1343175" y="1241187"/>
            <a:ext cx="1740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Proxima Nova"/>
                <a:ea typeface="Proxima Nova"/>
                <a:cs typeface="Proxima Nova"/>
                <a:sym typeface="Proxima Nova"/>
              </a:rPr>
              <a:t>Project overview and background</a:t>
            </a:r>
            <a:endParaRPr sz="1100">
              <a:latin typeface="Proxima Nova"/>
              <a:ea typeface="Proxima Nova"/>
              <a:cs typeface="Proxima Nova"/>
              <a:sym typeface="Proxima Nova"/>
            </a:endParaRPr>
          </a:p>
        </p:txBody>
      </p:sp>
      <p:sp>
        <p:nvSpPr>
          <p:cNvPr id="188" name="Google Shape;188;p38"/>
          <p:cNvSpPr txBox="1"/>
          <p:nvPr/>
        </p:nvSpPr>
        <p:spPr>
          <a:xfrm>
            <a:off x="1299525" y="3297369"/>
            <a:ext cx="174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Proxima Nova"/>
                <a:ea typeface="Proxima Nova"/>
                <a:cs typeface="Proxima Nova"/>
                <a:sym typeface="Proxima Nova"/>
              </a:rPr>
              <a:t>Conclusion</a:t>
            </a:r>
            <a:endParaRPr sz="1100">
              <a:latin typeface="Proxima Nova"/>
              <a:ea typeface="Proxima Nova"/>
              <a:cs typeface="Proxima Nova"/>
              <a:sym typeface="Proxima Nova"/>
            </a:endParaRPr>
          </a:p>
        </p:txBody>
      </p:sp>
      <p:sp>
        <p:nvSpPr>
          <p:cNvPr id="189" name="Google Shape;189;p38"/>
          <p:cNvSpPr/>
          <p:nvPr/>
        </p:nvSpPr>
        <p:spPr>
          <a:xfrm>
            <a:off x="687400" y="2578971"/>
            <a:ext cx="520200" cy="476400"/>
          </a:xfrm>
          <a:prstGeom prst="rect">
            <a:avLst/>
          </a:prstGeom>
          <a:solidFill>
            <a:srgbClr val="FFC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3</a:t>
            </a:r>
            <a:endParaRPr b="1" sz="1200">
              <a:solidFill>
                <a:srgbClr val="FFFFFF"/>
              </a:solidFill>
            </a:endParaRPr>
          </a:p>
        </p:txBody>
      </p:sp>
      <p:sp>
        <p:nvSpPr>
          <p:cNvPr id="190" name="Google Shape;190;p38"/>
          <p:cNvSpPr txBox="1"/>
          <p:nvPr/>
        </p:nvSpPr>
        <p:spPr>
          <a:xfrm>
            <a:off x="1343175" y="1982987"/>
            <a:ext cx="174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Proxima Nova"/>
                <a:ea typeface="Proxima Nova"/>
                <a:cs typeface="Proxima Nova"/>
                <a:sym typeface="Proxima Nova"/>
              </a:rPr>
              <a:t>Data Preparation</a:t>
            </a:r>
            <a:endParaRPr sz="1100">
              <a:latin typeface="Proxima Nova"/>
              <a:ea typeface="Proxima Nova"/>
              <a:cs typeface="Proxima Nova"/>
              <a:sym typeface="Proxima Nova"/>
            </a:endParaRPr>
          </a:p>
        </p:txBody>
      </p:sp>
      <p:sp>
        <p:nvSpPr>
          <p:cNvPr id="191" name="Google Shape;191;p38"/>
          <p:cNvSpPr/>
          <p:nvPr/>
        </p:nvSpPr>
        <p:spPr>
          <a:xfrm>
            <a:off x="687400" y="3236171"/>
            <a:ext cx="520200" cy="476400"/>
          </a:xfrm>
          <a:prstGeom prst="rect">
            <a:avLst/>
          </a:prstGeom>
          <a:solidFill>
            <a:srgbClr val="FFC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4</a:t>
            </a:r>
            <a:endParaRPr b="1" sz="1200">
              <a:solidFill>
                <a:srgbClr val="FFFFFF"/>
              </a:solidFill>
            </a:endParaRPr>
          </a:p>
        </p:txBody>
      </p:sp>
      <p:sp>
        <p:nvSpPr>
          <p:cNvPr id="192" name="Google Shape;192;p38"/>
          <p:cNvSpPr txBox="1"/>
          <p:nvPr/>
        </p:nvSpPr>
        <p:spPr>
          <a:xfrm>
            <a:off x="1343175" y="2640187"/>
            <a:ext cx="174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Proxima Nova"/>
                <a:ea typeface="Proxima Nova"/>
                <a:cs typeface="Proxima Nova"/>
                <a:sym typeface="Proxima Nova"/>
              </a:rPr>
              <a:t>Basic </a:t>
            </a:r>
            <a:r>
              <a:rPr lang="en-GB" sz="1100">
                <a:latin typeface="Proxima Nova"/>
                <a:ea typeface="Proxima Nova"/>
                <a:cs typeface="Proxima Nova"/>
                <a:sym typeface="Proxima Nova"/>
              </a:rPr>
              <a:t>Analysis</a:t>
            </a:r>
            <a:endParaRPr sz="1100">
              <a:latin typeface="Proxima Nova"/>
              <a:ea typeface="Proxima Nova"/>
              <a:cs typeface="Proxima Nova"/>
              <a:sym typeface="Proxima Nova"/>
            </a:endParaRPr>
          </a:p>
        </p:txBody>
      </p:sp>
      <p:sp>
        <p:nvSpPr>
          <p:cNvPr id="193" name="Google Shape;193;p38"/>
          <p:cNvSpPr/>
          <p:nvPr/>
        </p:nvSpPr>
        <p:spPr>
          <a:xfrm>
            <a:off x="8807425" y="4889575"/>
            <a:ext cx="178800" cy="155400"/>
          </a:xfrm>
          <a:prstGeom prst="rect">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700">
                <a:solidFill>
                  <a:schemeClr val="lt1"/>
                </a:solidFill>
              </a:rPr>
              <a:t>2</a:t>
            </a:r>
            <a:endParaRPr b="0" i="0" sz="700" u="none" cap="none" strike="noStrike">
              <a:solidFill>
                <a:schemeClr val="lt1"/>
              </a:solidFill>
              <a:latin typeface="Arial"/>
              <a:ea typeface="Arial"/>
              <a:cs typeface="Arial"/>
              <a:sym typeface="Arial"/>
            </a:endParaRPr>
          </a:p>
        </p:txBody>
      </p:sp>
      <p:sp>
        <p:nvSpPr>
          <p:cNvPr id="194" name="Google Shape;194;p38"/>
          <p:cNvSpPr txBox="1"/>
          <p:nvPr/>
        </p:nvSpPr>
        <p:spPr>
          <a:xfrm>
            <a:off x="3397850" y="4901350"/>
            <a:ext cx="2348100" cy="152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rgbClr val="FFFFFF"/>
                </a:solidFill>
              </a:rPr>
              <a:t>June 2022</a:t>
            </a:r>
            <a:endParaRPr i="0" sz="700" u="none" cap="none" strike="noStrike">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56"/>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448" name="Google Shape;448;p56"/>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449" name="Google Shape;449;p56"/>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450" name="Google Shape;450;p56"/>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451" name="Google Shape;451;p56"/>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Age</a:t>
            </a:r>
            <a:endParaRPr>
              <a:solidFill>
                <a:srgbClr val="FFC000"/>
              </a:solidFill>
              <a:latin typeface="Proxima Nova"/>
              <a:ea typeface="Proxima Nova"/>
              <a:cs typeface="Proxima Nova"/>
              <a:sym typeface="Proxima Nova"/>
            </a:endParaRPr>
          </a:p>
        </p:txBody>
      </p:sp>
      <p:sp>
        <p:nvSpPr>
          <p:cNvPr id="452" name="Google Shape;452;p56"/>
          <p:cNvSpPr/>
          <p:nvPr/>
        </p:nvSpPr>
        <p:spPr>
          <a:xfrm rot="5400000">
            <a:off x="1906450" y="2420150"/>
            <a:ext cx="40377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453" name="Google Shape;453;p56"/>
          <p:cNvSpPr/>
          <p:nvPr/>
        </p:nvSpPr>
        <p:spPr>
          <a:xfrm>
            <a:off x="5552925" y="3039538"/>
            <a:ext cx="2611200" cy="16380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GB">
                <a:solidFill>
                  <a:schemeClr val="dk2"/>
                </a:solidFill>
                <a:latin typeface="Proxima Nova"/>
                <a:ea typeface="Proxima Nova"/>
                <a:cs typeface="Proxima Nova"/>
                <a:sym typeface="Proxima Nova"/>
              </a:rPr>
              <a:t>From the data above, we can see that </a:t>
            </a:r>
            <a:r>
              <a:rPr b="1" i="1" lang="en-GB">
                <a:solidFill>
                  <a:schemeClr val="dk2"/>
                </a:solidFill>
                <a:latin typeface="Proxima Nova"/>
                <a:ea typeface="Proxima Nova"/>
                <a:cs typeface="Proxima Nova"/>
                <a:sym typeface="Proxima Nova"/>
              </a:rPr>
              <a:t>Passenger</a:t>
            </a:r>
            <a:r>
              <a:rPr lang="en-GB">
                <a:solidFill>
                  <a:schemeClr val="dk2"/>
                </a:solidFill>
                <a:latin typeface="Proxima Nova"/>
                <a:ea typeface="Proxima Nova"/>
                <a:cs typeface="Proxima Nova"/>
                <a:sym typeface="Proxima Nova"/>
              </a:rPr>
              <a:t> who is in age Group 0</a:t>
            </a:r>
            <a:r>
              <a:rPr b="1" lang="en-GB">
                <a:solidFill>
                  <a:schemeClr val="dk2"/>
                </a:solidFill>
                <a:latin typeface="Proxima Nova"/>
                <a:ea typeface="Proxima Nova"/>
                <a:cs typeface="Proxima Nova"/>
                <a:sym typeface="Proxima Nova"/>
              </a:rPr>
              <a:t> (0-12 yo)</a:t>
            </a:r>
            <a:r>
              <a:rPr lang="en-GB">
                <a:solidFill>
                  <a:schemeClr val="dk2"/>
                </a:solidFill>
                <a:latin typeface="Proxima Nova"/>
                <a:ea typeface="Proxima Nova"/>
                <a:cs typeface="Proxima Nova"/>
                <a:sym typeface="Proxima Nova"/>
              </a:rPr>
              <a:t> has a </a:t>
            </a:r>
            <a:r>
              <a:rPr b="1" i="1" lang="en-GB">
                <a:solidFill>
                  <a:schemeClr val="dk2"/>
                </a:solidFill>
                <a:latin typeface="Proxima Nova"/>
                <a:ea typeface="Proxima Nova"/>
                <a:cs typeface="Proxima Nova"/>
                <a:sym typeface="Proxima Nova"/>
              </a:rPr>
              <a:t>higher</a:t>
            </a:r>
            <a:r>
              <a:rPr lang="en-GB">
                <a:solidFill>
                  <a:schemeClr val="dk2"/>
                </a:solidFill>
                <a:latin typeface="Proxima Nova"/>
                <a:ea typeface="Proxima Nova"/>
                <a:cs typeface="Proxima Nova"/>
                <a:sym typeface="Proxima Nova"/>
              </a:rPr>
              <a:t> chance of survival than other age groups.</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2"/>
              </a:solidFill>
              <a:latin typeface="Proxima Nova"/>
              <a:ea typeface="Proxima Nova"/>
              <a:cs typeface="Proxima Nova"/>
              <a:sym typeface="Proxima Nova"/>
            </a:endParaRPr>
          </a:p>
        </p:txBody>
      </p:sp>
      <p:pic>
        <p:nvPicPr>
          <p:cNvPr id="454" name="Google Shape;454;p56"/>
          <p:cNvPicPr preferRelativeResize="0"/>
          <p:nvPr/>
        </p:nvPicPr>
        <p:blipFill>
          <a:blip r:embed="rId3">
            <a:alphaModFix/>
          </a:blip>
          <a:stretch>
            <a:fillRect/>
          </a:stretch>
        </p:blipFill>
        <p:spPr>
          <a:xfrm>
            <a:off x="676825" y="566600"/>
            <a:ext cx="2725609" cy="1947850"/>
          </a:xfrm>
          <a:prstGeom prst="rect">
            <a:avLst/>
          </a:prstGeom>
          <a:noFill/>
          <a:ln>
            <a:noFill/>
          </a:ln>
        </p:spPr>
      </p:pic>
      <p:pic>
        <p:nvPicPr>
          <p:cNvPr id="455" name="Google Shape;455;p56"/>
          <p:cNvPicPr preferRelativeResize="0"/>
          <p:nvPr/>
        </p:nvPicPr>
        <p:blipFill>
          <a:blip r:embed="rId4">
            <a:alphaModFix/>
          </a:blip>
          <a:stretch>
            <a:fillRect/>
          </a:stretch>
        </p:blipFill>
        <p:spPr>
          <a:xfrm>
            <a:off x="916301" y="2514450"/>
            <a:ext cx="2413543" cy="2203950"/>
          </a:xfrm>
          <a:prstGeom prst="rect">
            <a:avLst/>
          </a:prstGeom>
          <a:noFill/>
          <a:ln>
            <a:noFill/>
          </a:ln>
        </p:spPr>
      </p:pic>
      <p:pic>
        <p:nvPicPr>
          <p:cNvPr id="456" name="Google Shape;456;p56"/>
          <p:cNvPicPr preferRelativeResize="0"/>
          <p:nvPr/>
        </p:nvPicPr>
        <p:blipFill>
          <a:blip r:embed="rId5">
            <a:alphaModFix/>
          </a:blip>
          <a:stretch>
            <a:fillRect/>
          </a:stretch>
        </p:blipFill>
        <p:spPr>
          <a:xfrm>
            <a:off x="5041225" y="566600"/>
            <a:ext cx="3122906" cy="224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p57"/>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462" name="Google Shape;462;p57"/>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463" name="Google Shape;463;p57"/>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464" name="Google Shape;464;p57"/>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465" name="Google Shape;465;p57"/>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Embarked</a:t>
            </a:r>
            <a:endParaRPr>
              <a:solidFill>
                <a:srgbClr val="FFC000"/>
              </a:solidFill>
              <a:latin typeface="Proxima Nova"/>
              <a:ea typeface="Proxima Nova"/>
              <a:cs typeface="Proxima Nova"/>
              <a:sym typeface="Proxima Nova"/>
            </a:endParaRPr>
          </a:p>
        </p:txBody>
      </p:sp>
      <p:sp>
        <p:nvSpPr>
          <p:cNvPr id="466" name="Google Shape;466;p57"/>
          <p:cNvSpPr/>
          <p:nvPr/>
        </p:nvSpPr>
        <p:spPr>
          <a:xfrm rot="5400000">
            <a:off x="1906450" y="2420150"/>
            <a:ext cx="40377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467" name="Google Shape;467;p57"/>
          <p:cNvSpPr/>
          <p:nvPr/>
        </p:nvSpPr>
        <p:spPr>
          <a:xfrm>
            <a:off x="5629125" y="2963338"/>
            <a:ext cx="2611200" cy="16380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GB">
                <a:solidFill>
                  <a:schemeClr val="dk2"/>
                </a:solidFill>
                <a:latin typeface="Proxima Nova"/>
                <a:ea typeface="Proxima Nova"/>
                <a:cs typeface="Proxima Nova"/>
                <a:sym typeface="Proxima Nova"/>
              </a:rPr>
              <a:t>From the data above we can conclude that </a:t>
            </a:r>
            <a:r>
              <a:rPr b="1" i="1" lang="en-GB">
                <a:solidFill>
                  <a:schemeClr val="dk2"/>
                </a:solidFill>
                <a:latin typeface="Proxima Nova"/>
                <a:ea typeface="Proxima Nova"/>
                <a:cs typeface="Proxima Nova"/>
                <a:sym typeface="Proxima Nova"/>
              </a:rPr>
              <a:t>Passenger</a:t>
            </a:r>
            <a:r>
              <a:rPr lang="en-GB">
                <a:solidFill>
                  <a:schemeClr val="dk2"/>
                </a:solidFill>
                <a:latin typeface="Proxima Nova"/>
                <a:ea typeface="Proxima Nova"/>
                <a:cs typeface="Proxima Nova"/>
                <a:sym typeface="Proxima Nova"/>
              </a:rPr>
              <a:t> who left Cherbough, France has a higher chance of surviving.</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chemeClr val="dk2"/>
              </a:solidFill>
              <a:latin typeface="Proxima Nova"/>
              <a:ea typeface="Proxima Nova"/>
              <a:cs typeface="Proxima Nova"/>
              <a:sym typeface="Proxima Nova"/>
            </a:endParaRPr>
          </a:p>
        </p:txBody>
      </p:sp>
      <p:pic>
        <p:nvPicPr>
          <p:cNvPr id="468" name="Google Shape;468;p57"/>
          <p:cNvPicPr preferRelativeResize="0"/>
          <p:nvPr/>
        </p:nvPicPr>
        <p:blipFill>
          <a:blip r:embed="rId3">
            <a:alphaModFix/>
          </a:blip>
          <a:stretch>
            <a:fillRect/>
          </a:stretch>
        </p:blipFill>
        <p:spPr>
          <a:xfrm>
            <a:off x="878262" y="686725"/>
            <a:ext cx="2489625" cy="1779225"/>
          </a:xfrm>
          <a:prstGeom prst="rect">
            <a:avLst/>
          </a:prstGeom>
          <a:noFill/>
          <a:ln>
            <a:noFill/>
          </a:ln>
        </p:spPr>
      </p:pic>
      <p:pic>
        <p:nvPicPr>
          <p:cNvPr id="469" name="Google Shape;469;p57"/>
          <p:cNvPicPr preferRelativeResize="0"/>
          <p:nvPr/>
        </p:nvPicPr>
        <p:blipFill>
          <a:blip r:embed="rId4">
            <a:alphaModFix/>
          </a:blip>
          <a:stretch>
            <a:fillRect/>
          </a:stretch>
        </p:blipFill>
        <p:spPr>
          <a:xfrm>
            <a:off x="1068113" y="2577500"/>
            <a:ext cx="2299783" cy="2100050"/>
          </a:xfrm>
          <a:prstGeom prst="rect">
            <a:avLst/>
          </a:prstGeom>
          <a:noFill/>
          <a:ln>
            <a:noFill/>
          </a:ln>
        </p:spPr>
      </p:pic>
      <p:pic>
        <p:nvPicPr>
          <p:cNvPr id="470" name="Google Shape;470;p57"/>
          <p:cNvPicPr preferRelativeResize="0"/>
          <p:nvPr/>
        </p:nvPicPr>
        <p:blipFill>
          <a:blip r:embed="rId5">
            <a:alphaModFix/>
          </a:blip>
          <a:stretch>
            <a:fillRect/>
          </a:stretch>
        </p:blipFill>
        <p:spPr>
          <a:xfrm>
            <a:off x="5387963" y="783171"/>
            <a:ext cx="2776168" cy="19994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 name="Shape 474"/>
        <p:cNvGrpSpPr/>
        <p:nvPr/>
      </p:nvGrpSpPr>
      <p:grpSpPr>
        <a:xfrm>
          <a:off x="0" y="0"/>
          <a:ext cx="0" cy="0"/>
          <a:chOff x="0" y="0"/>
          <a:chExt cx="0" cy="0"/>
        </a:xfrm>
      </p:grpSpPr>
      <p:sp>
        <p:nvSpPr>
          <p:cNvPr id="475" name="Google Shape;475;p58"/>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476" name="Google Shape;476;p58"/>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477" name="Google Shape;477;p58"/>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478" name="Google Shape;478;p58"/>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479" name="Google Shape;479;p58"/>
          <p:cNvSpPr txBox="1"/>
          <p:nvPr>
            <p:ph type="title"/>
          </p:nvPr>
        </p:nvSpPr>
        <p:spPr>
          <a:xfrm>
            <a:off x="500823" y="84487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Deep Analysis on Embarked</a:t>
            </a:r>
            <a:endParaRPr>
              <a:solidFill>
                <a:srgbClr val="FFC000"/>
              </a:solidFill>
              <a:latin typeface="Proxima Nova"/>
              <a:ea typeface="Proxima Nova"/>
              <a:cs typeface="Proxima Nova"/>
              <a:sym typeface="Proxima Nova"/>
            </a:endParaRPr>
          </a:p>
        </p:txBody>
      </p:sp>
      <p:sp>
        <p:nvSpPr>
          <p:cNvPr id="480" name="Google Shape;480;p58"/>
          <p:cNvSpPr/>
          <p:nvPr/>
        </p:nvSpPr>
        <p:spPr>
          <a:xfrm>
            <a:off x="467700" y="1287625"/>
            <a:ext cx="8296200" cy="33282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dk2"/>
                </a:solidFill>
                <a:latin typeface="Proxima Nova"/>
                <a:ea typeface="Proxima Nova"/>
                <a:cs typeface="Proxima Nova"/>
                <a:sym typeface="Proxima Nova"/>
              </a:rPr>
              <a:t>In this case, after we know that passengers who are not alone and bring their families have a high probability of surviving, we want to do an in-depth analysis regarding:</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dk2"/>
                </a:solidFill>
                <a:latin typeface="Proxima Nova"/>
                <a:ea typeface="Proxima Nova"/>
                <a:cs typeface="Proxima Nova"/>
                <a:sym typeface="Proxima Nova"/>
              </a:rPr>
              <a:t>1. How many passengers with family size more than 1 and alone</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dk2"/>
                </a:solidFill>
                <a:latin typeface="Proxima Nova"/>
                <a:ea typeface="Proxima Nova"/>
                <a:cs typeface="Proxima Nova"/>
                <a:sym typeface="Proxima Nova"/>
              </a:rPr>
              <a:t>2. How many passengers are aged &lt; 13</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a:solidFill>
                  <a:schemeClr val="dk2"/>
                </a:solidFill>
                <a:latin typeface="Proxima Nova"/>
                <a:ea typeface="Proxima Nova"/>
                <a:cs typeface="Proxima Nova"/>
                <a:sym typeface="Proxima Nova"/>
              </a:rPr>
              <a:t>3. How many female passengers</a:t>
            </a:r>
            <a:endParaRPr>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GB">
                <a:solidFill>
                  <a:schemeClr val="dk2"/>
                </a:solidFill>
                <a:latin typeface="Proxima Nova"/>
                <a:ea typeface="Proxima Nova"/>
                <a:cs typeface="Proxima Nova"/>
                <a:sym typeface="Proxima Nova"/>
              </a:rPr>
              <a:t>4. How many passengers according to PClass</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2"/>
              </a:solidFill>
              <a:latin typeface="Proxima Nova"/>
              <a:ea typeface="Proxima Nova"/>
              <a:cs typeface="Proxima Nova"/>
              <a:sym typeface="Proxima Nova"/>
            </a:endParaRPr>
          </a:p>
        </p:txBody>
      </p:sp>
      <p:sp>
        <p:nvSpPr>
          <p:cNvPr id="481" name="Google Shape;481;p58"/>
          <p:cNvSpPr txBox="1"/>
          <p:nvPr>
            <p:ph type="title"/>
          </p:nvPr>
        </p:nvSpPr>
        <p:spPr>
          <a:xfrm>
            <a:off x="467698" y="198350"/>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We found out that there is some unique variable that we could do further analysis so we manage to do </a:t>
            </a:r>
            <a:r>
              <a:rPr b="0" lang="en-GB">
                <a:solidFill>
                  <a:srgbClr val="585858"/>
                </a:solidFill>
                <a:latin typeface="Proxima Nova"/>
                <a:ea typeface="Proxima Nova"/>
                <a:cs typeface="Proxima Nova"/>
                <a:sym typeface="Proxima Nova"/>
              </a:rPr>
              <a:t>some…</a:t>
            </a:r>
            <a:endParaRPr b="0">
              <a:solidFill>
                <a:srgbClr val="00C682"/>
              </a:solidFill>
              <a:latin typeface="Proxima Nova"/>
              <a:ea typeface="Proxima Nova"/>
              <a:cs typeface="Proxima Nova"/>
              <a:sym typeface="Proxima Nova"/>
            </a:endParaRPr>
          </a:p>
        </p:txBody>
      </p:sp>
      <p:sp>
        <p:nvSpPr>
          <p:cNvPr id="482" name="Google Shape;482;p58"/>
          <p:cNvSpPr txBox="1"/>
          <p:nvPr/>
        </p:nvSpPr>
        <p:spPr>
          <a:xfrm>
            <a:off x="1689425" y="203375"/>
            <a:ext cx="39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alatino"/>
              <a:ea typeface="Palatino"/>
              <a:cs typeface="Palatino"/>
              <a:sym typeface="Palati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6" name="Shape 486"/>
        <p:cNvGrpSpPr/>
        <p:nvPr/>
      </p:nvGrpSpPr>
      <p:grpSpPr>
        <a:xfrm>
          <a:off x="0" y="0"/>
          <a:ext cx="0" cy="0"/>
          <a:chOff x="0" y="0"/>
          <a:chExt cx="0" cy="0"/>
        </a:xfrm>
      </p:grpSpPr>
      <p:sp>
        <p:nvSpPr>
          <p:cNvPr id="487" name="Google Shape;487;p59"/>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488" name="Google Shape;488;p59"/>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489" name="Google Shape;489;p59"/>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490" name="Google Shape;490;p59"/>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491" name="Google Shape;491;p59"/>
          <p:cNvSpPr/>
          <p:nvPr/>
        </p:nvSpPr>
        <p:spPr>
          <a:xfrm>
            <a:off x="460575" y="365125"/>
            <a:ext cx="2132400" cy="8400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latin typeface="Proxima Nova Semibold"/>
                <a:ea typeface="Proxima Nova Semibold"/>
                <a:cs typeface="Proxima Nova Semibold"/>
                <a:sym typeface="Proxima Nova Semibold"/>
              </a:rPr>
              <a:t>C</a:t>
            </a:r>
            <a:endParaRPr sz="2600">
              <a:latin typeface="Proxima Nova Semibold"/>
              <a:ea typeface="Proxima Nova Semibold"/>
              <a:cs typeface="Proxima Nova Semibold"/>
              <a:sym typeface="Proxima Nova Semibold"/>
            </a:endParaRPr>
          </a:p>
        </p:txBody>
      </p:sp>
      <p:sp>
        <p:nvSpPr>
          <p:cNvPr id="492" name="Google Shape;492;p59"/>
          <p:cNvSpPr/>
          <p:nvPr/>
        </p:nvSpPr>
        <p:spPr>
          <a:xfrm>
            <a:off x="460575" y="2130300"/>
            <a:ext cx="2132400" cy="8400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latin typeface="Proxima Nova Semibold"/>
                <a:ea typeface="Proxima Nova Semibold"/>
                <a:cs typeface="Proxima Nova Semibold"/>
                <a:sym typeface="Proxima Nova Semibold"/>
              </a:rPr>
              <a:t>Q</a:t>
            </a:r>
            <a:endParaRPr sz="2600">
              <a:latin typeface="Proxima Nova Semibold"/>
              <a:ea typeface="Proxima Nova Semibold"/>
              <a:cs typeface="Proxima Nova Semibold"/>
              <a:sym typeface="Proxima Nova Semibold"/>
            </a:endParaRPr>
          </a:p>
        </p:txBody>
      </p:sp>
      <p:sp>
        <p:nvSpPr>
          <p:cNvPr id="493" name="Google Shape;493;p59"/>
          <p:cNvSpPr/>
          <p:nvPr/>
        </p:nvSpPr>
        <p:spPr>
          <a:xfrm>
            <a:off x="460575" y="3804675"/>
            <a:ext cx="2132400" cy="8400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latin typeface="Proxima Nova Semibold"/>
                <a:ea typeface="Proxima Nova Semibold"/>
                <a:cs typeface="Proxima Nova Semibold"/>
                <a:sym typeface="Proxima Nova Semibold"/>
              </a:rPr>
              <a:t>S</a:t>
            </a:r>
            <a:endParaRPr sz="2600">
              <a:latin typeface="Proxima Nova Semibold"/>
              <a:ea typeface="Proxima Nova Semibold"/>
              <a:cs typeface="Proxima Nova Semibold"/>
              <a:sym typeface="Proxima Nova Semibold"/>
            </a:endParaRPr>
          </a:p>
        </p:txBody>
      </p:sp>
      <p:pic>
        <p:nvPicPr>
          <p:cNvPr id="494" name="Google Shape;494;p59"/>
          <p:cNvPicPr preferRelativeResize="0"/>
          <p:nvPr/>
        </p:nvPicPr>
        <p:blipFill>
          <a:blip r:embed="rId3">
            <a:alphaModFix/>
          </a:blip>
          <a:stretch>
            <a:fillRect/>
          </a:stretch>
        </p:blipFill>
        <p:spPr>
          <a:xfrm>
            <a:off x="3444888" y="39987"/>
            <a:ext cx="4780475" cy="1569425"/>
          </a:xfrm>
          <a:prstGeom prst="rect">
            <a:avLst/>
          </a:prstGeom>
          <a:noFill/>
          <a:ln>
            <a:noFill/>
          </a:ln>
        </p:spPr>
      </p:pic>
      <p:pic>
        <p:nvPicPr>
          <p:cNvPr id="495" name="Google Shape;495;p59"/>
          <p:cNvPicPr preferRelativeResize="0"/>
          <p:nvPr/>
        </p:nvPicPr>
        <p:blipFill>
          <a:blip r:embed="rId4">
            <a:alphaModFix/>
          </a:blip>
          <a:stretch>
            <a:fillRect/>
          </a:stretch>
        </p:blipFill>
        <p:spPr>
          <a:xfrm>
            <a:off x="3556425" y="1580225"/>
            <a:ext cx="4421880" cy="1635350"/>
          </a:xfrm>
          <a:prstGeom prst="rect">
            <a:avLst/>
          </a:prstGeom>
          <a:noFill/>
          <a:ln>
            <a:noFill/>
          </a:ln>
        </p:spPr>
      </p:pic>
      <p:pic>
        <p:nvPicPr>
          <p:cNvPr id="496" name="Google Shape;496;p59"/>
          <p:cNvPicPr preferRelativeResize="0"/>
          <p:nvPr/>
        </p:nvPicPr>
        <p:blipFill>
          <a:blip r:embed="rId5">
            <a:alphaModFix/>
          </a:blip>
          <a:stretch>
            <a:fillRect/>
          </a:stretch>
        </p:blipFill>
        <p:spPr>
          <a:xfrm>
            <a:off x="3556424" y="3235449"/>
            <a:ext cx="4421875" cy="16353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p60"/>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502" name="Google Shape;502;p60"/>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503" name="Google Shape;503;p60"/>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504" name="Google Shape;504;p60"/>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505" name="Google Shape;505;p60"/>
          <p:cNvSpPr txBox="1"/>
          <p:nvPr>
            <p:ph type="title"/>
          </p:nvPr>
        </p:nvSpPr>
        <p:spPr>
          <a:xfrm>
            <a:off x="514498" y="4020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Deep Analysis on Sex Result</a:t>
            </a:r>
            <a:endParaRPr>
              <a:solidFill>
                <a:srgbClr val="FFC000"/>
              </a:solidFill>
              <a:latin typeface="Proxima Nova"/>
              <a:ea typeface="Proxima Nova"/>
              <a:cs typeface="Proxima Nova"/>
              <a:sym typeface="Proxima Nova"/>
            </a:endParaRPr>
          </a:p>
        </p:txBody>
      </p:sp>
      <p:sp>
        <p:nvSpPr>
          <p:cNvPr id="506" name="Google Shape;506;p60"/>
          <p:cNvSpPr/>
          <p:nvPr/>
        </p:nvSpPr>
        <p:spPr>
          <a:xfrm>
            <a:off x="467700" y="810950"/>
            <a:ext cx="8296200" cy="38049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From the results of the analysis above, we can conclude several things:</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1. Sex and Class factors are the most dominant factors in the Embark C case which gives the highest survival rate compared to other Embarked categories.</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2. Family size Age and Pclass factors are the dominant factors that result in the lowest Embarked Q survival rate</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3. Family Size, age, and Class factors are the dominant factors that result in the lowest Embarked S survival rate</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From this we also know that the </a:t>
            </a:r>
            <a:r>
              <a:rPr lang="en-GB" sz="1800">
                <a:solidFill>
                  <a:schemeClr val="dk2"/>
                </a:solidFill>
                <a:latin typeface="Proxima Nova"/>
                <a:ea typeface="Proxima Nova"/>
                <a:cs typeface="Proxima Nova"/>
                <a:sym typeface="Proxima Nova"/>
              </a:rPr>
              <a:t>survivability</a:t>
            </a:r>
            <a:r>
              <a:rPr lang="en-GB" sz="1800">
                <a:solidFill>
                  <a:schemeClr val="dk2"/>
                </a:solidFill>
                <a:latin typeface="Proxima Nova"/>
                <a:ea typeface="Proxima Nova"/>
                <a:cs typeface="Proxima Nova"/>
                <a:sym typeface="Proxima Nova"/>
              </a:rPr>
              <a:t> factor of embarked C is based on.</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1. Not based on the Family Size factor</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2. Not based on Age</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3. Having the number of Females is more dominant than Male</a:t>
            </a:r>
            <a:endParaRPr sz="1800">
              <a:solidFill>
                <a:schemeClr val="dk2"/>
              </a:solidFill>
              <a:latin typeface="Proxima Nova"/>
              <a:ea typeface="Proxima Nova"/>
              <a:cs typeface="Proxima Nova"/>
              <a:sym typeface="Proxima Nova"/>
            </a:endParaRPr>
          </a:p>
          <a:p>
            <a:pPr indent="0" lvl="0" marL="0" marR="38100" rtl="0" algn="l">
              <a:lnSpc>
                <a:spcPct val="128571"/>
              </a:lnSpc>
              <a:spcBef>
                <a:spcPts val="0"/>
              </a:spcBef>
              <a:spcAft>
                <a:spcPts val="0"/>
              </a:spcAft>
              <a:buClr>
                <a:schemeClr val="dk1"/>
              </a:buClr>
              <a:buSzPts val="1100"/>
              <a:buFont typeface="Arial"/>
              <a:buNone/>
            </a:pPr>
            <a:r>
              <a:rPr lang="en-GB" sz="1800">
                <a:solidFill>
                  <a:schemeClr val="dk2"/>
                </a:solidFill>
                <a:latin typeface="Proxima Nova"/>
                <a:ea typeface="Proxima Nova"/>
                <a:cs typeface="Proxima Nova"/>
                <a:sym typeface="Proxima Nova"/>
              </a:rPr>
              <a:t>4. Has a more dominant number of 1st class passengers than other Pclass</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300">
              <a:solidFill>
                <a:schemeClr val="dk2"/>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0" name="Shape 510"/>
        <p:cNvGrpSpPr/>
        <p:nvPr/>
      </p:nvGrpSpPr>
      <p:grpSpPr>
        <a:xfrm>
          <a:off x="0" y="0"/>
          <a:ext cx="0" cy="0"/>
          <a:chOff x="0" y="0"/>
          <a:chExt cx="0" cy="0"/>
        </a:xfrm>
      </p:grpSpPr>
      <p:sp>
        <p:nvSpPr>
          <p:cNvPr id="511" name="Google Shape;511;p61"/>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512" name="Google Shape;512;p61"/>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513" name="Google Shape;513;p61"/>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514" name="Google Shape;514;p61"/>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515" name="Google Shape;515;p61"/>
          <p:cNvSpPr txBox="1"/>
          <p:nvPr>
            <p:ph type="title"/>
          </p:nvPr>
        </p:nvSpPr>
        <p:spPr>
          <a:xfrm>
            <a:off x="467698" y="552496"/>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Deep Analysis on Sex</a:t>
            </a:r>
            <a:endParaRPr>
              <a:solidFill>
                <a:srgbClr val="FFC000"/>
              </a:solidFill>
              <a:latin typeface="Proxima Nova"/>
              <a:ea typeface="Proxima Nova"/>
              <a:cs typeface="Proxima Nova"/>
              <a:sym typeface="Proxima Nova"/>
            </a:endParaRPr>
          </a:p>
        </p:txBody>
      </p:sp>
      <p:sp>
        <p:nvSpPr>
          <p:cNvPr id="516" name="Google Shape;516;p61"/>
          <p:cNvSpPr/>
          <p:nvPr/>
        </p:nvSpPr>
        <p:spPr>
          <a:xfrm>
            <a:off x="467700" y="810950"/>
            <a:ext cx="8296200" cy="38049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100">
                <a:solidFill>
                  <a:schemeClr val="dk2"/>
                </a:solidFill>
                <a:latin typeface="Proxima Nova"/>
                <a:ea typeface="Proxima Nova"/>
                <a:cs typeface="Proxima Nova"/>
                <a:sym typeface="Proxima Nova"/>
              </a:rPr>
              <a:t>In this case, we want to find out more about the sex relationship with an in-depth analysis related to it</a:t>
            </a:r>
            <a:endParaRPr sz="21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2100">
                <a:solidFill>
                  <a:schemeClr val="dk2"/>
                </a:solidFill>
                <a:latin typeface="Proxima Nova"/>
                <a:ea typeface="Proxima Nova"/>
                <a:cs typeface="Proxima Nova"/>
                <a:sym typeface="Proxima Nova"/>
              </a:rPr>
              <a:t>1. How many passengers </a:t>
            </a:r>
            <a:r>
              <a:rPr b="1" i="1" lang="en-GB" sz="2100">
                <a:solidFill>
                  <a:schemeClr val="dk2"/>
                </a:solidFill>
                <a:latin typeface="Proxima Nova"/>
                <a:ea typeface="Proxima Nova"/>
                <a:cs typeface="Proxima Nova"/>
                <a:sym typeface="Proxima Nova"/>
              </a:rPr>
              <a:t>Female</a:t>
            </a:r>
            <a:r>
              <a:rPr lang="en-GB" sz="2100">
                <a:solidFill>
                  <a:schemeClr val="dk2"/>
                </a:solidFill>
                <a:latin typeface="Proxima Nova"/>
                <a:ea typeface="Proxima Nova"/>
                <a:cs typeface="Proxima Nova"/>
                <a:sym typeface="Proxima Nova"/>
              </a:rPr>
              <a:t> family size 2-4</a:t>
            </a:r>
            <a:endParaRPr sz="21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2100">
                <a:solidFill>
                  <a:schemeClr val="dk2"/>
                </a:solidFill>
                <a:latin typeface="Proxima Nova"/>
                <a:ea typeface="Proxima Nova"/>
                <a:cs typeface="Proxima Nova"/>
                <a:sym typeface="Proxima Nova"/>
              </a:rPr>
              <a:t>2. How many </a:t>
            </a:r>
            <a:r>
              <a:rPr b="1" i="1" lang="en-GB" sz="2100">
                <a:solidFill>
                  <a:schemeClr val="dk2"/>
                </a:solidFill>
                <a:latin typeface="Proxima Nova"/>
                <a:ea typeface="Proxima Nova"/>
                <a:cs typeface="Proxima Nova"/>
                <a:sym typeface="Proxima Nova"/>
              </a:rPr>
              <a:t>Female</a:t>
            </a:r>
            <a:r>
              <a:rPr lang="en-GB" sz="2100">
                <a:solidFill>
                  <a:schemeClr val="dk2"/>
                </a:solidFill>
                <a:latin typeface="Proxima Nova"/>
                <a:ea typeface="Proxima Nova"/>
                <a:cs typeface="Proxima Nova"/>
                <a:sym typeface="Proxima Nova"/>
              </a:rPr>
              <a:t> passengers are aged &lt; 12</a:t>
            </a:r>
            <a:endParaRPr sz="2100">
              <a:solidFill>
                <a:schemeClr val="dk2"/>
              </a:solidFill>
              <a:latin typeface="Proxima Nova"/>
              <a:ea typeface="Proxima Nova"/>
              <a:cs typeface="Proxima Nova"/>
              <a:sym typeface="Proxima Nova"/>
            </a:endParaRPr>
          </a:p>
          <a:p>
            <a:pPr indent="0" lvl="0" marL="0" marR="38100" rtl="0" algn="l">
              <a:lnSpc>
                <a:spcPct val="128571"/>
              </a:lnSpc>
              <a:spcBef>
                <a:spcPts val="0"/>
              </a:spcBef>
              <a:spcAft>
                <a:spcPts val="0"/>
              </a:spcAft>
              <a:buClr>
                <a:schemeClr val="dk1"/>
              </a:buClr>
              <a:buSzPts val="1100"/>
              <a:buFont typeface="Arial"/>
              <a:buNone/>
            </a:pPr>
            <a:r>
              <a:rPr lang="en-GB" sz="2100">
                <a:solidFill>
                  <a:schemeClr val="dk2"/>
                </a:solidFill>
                <a:latin typeface="Proxima Nova"/>
                <a:ea typeface="Proxima Nova"/>
                <a:cs typeface="Proxima Nova"/>
                <a:sym typeface="Proxima Nova"/>
              </a:rPr>
              <a:t>3. How many </a:t>
            </a:r>
            <a:r>
              <a:rPr b="1" i="1" lang="en-GB" sz="2100">
                <a:solidFill>
                  <a:schemeClr val="dk2"/>
                </a:solidFill>
                <a:latin typeface="Proxima Nova"/>
                <a:ea typeface="Proxima Nova"/>
                <a:cs typeface="Proxima Nova"/>
                <a:sym typeface="Proxima Nova"/>
              </a:rPr>
              <a:t>Female</a:t>
            </a:r>
            <a:r>
              <a:rPr lang="en-GB" sz="2100">
                <a:solidFill>
                  <a:schemeClr val="dk2"/>
                </a:solidFill>
                <a:latin typeface="Proxima Nova"/>
                <a:ea typeface="Proxima Nova"/>
                <a:cs typeface="Proxima Nova"/>
                <a:sym typeface="Proxima Nova"/>
              </a:rPr>
              <a:t> passengers are according to the number of classes</a:t>
            </a:r>
            <a:endParaRPr sz="21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62"/>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522" name="Google Shape;522;p62"/>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523" name="Google Shape;523;p62"/>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524" name="Google Shape;524;p62"/>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525" name="Google Shape;525;p62"/>
          <p:cNvSpPr/>
          <p:nvPr/>
        </p:nvSpPr>
        <p:spPr>
          <a:xfrm>
            <a:off x="460575" y="832200"/>
            <a:ext cx="2132400" cy="8400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latin typeface="Proxima Nova Semibold"/>
                <a:ea typeface="Proxima Nova Semibold"/>
                <a:cs typeface="Proxima Nova Semibold"/>
                <a:sym typeface="Proxima Nova Semibold"/>
              </a:rPr>
              <a:t>Female</a:t>
            </a:r>
            <a:endParaRPr sz="2600">
              <a:latin typeface="Proxima Nova Semibold"/>
              <a:ea typeface="Proxima Nova Semibold"/>
              <a:cs typeface="Proxima Nova Semibold"/>
              <a:sym typeface="Proxima Nova Semibold"/>
            </a:endParaRPr>
          </a:p>
        </p:txBody>
      </p:sp>
      <p:sp>
        <p:nvSpPr>
          <p:cNvPr id="526" name="Google Shape;526;p62"/>
          <p:cNvSpPr/>
          <p:nvPr/>
        </p:nvSpPr>
        <p:spPr>
          <a:xfrm>
            <a:off x="460575" y="3260563"/>
            <a:ext cx="2132400" cy="8400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latin typeface="Proxima Nova Semibold"/>
                <a:ea typeface="Proxima Nova Semibold"/>
                <a:cs typeface="Proxima Nova Semibold"/>
                <a:sym typeface="Proxima Nova Semibold"/>
              </a:rPr>
              <a:t>Male</a:t>
            </a:r>
            <a:endParaRPr sz="2600">
              <a:latin typeface="Proxima Nova Semibold"/>
              <a:ea typeface="Proxima Nova Semibold"/>
              <a:cs typeface="Proxima Nova Semibold"/>
              <a:sym typeface="Proxima Nova Semibold"/>
            </a:endParaRPr>
          </a:p>
        </p:txBody>
      </p:sp>
      <p:pic>
        <p:nvPicPr>
          <p:cNvPr id="527" name="Google Shape;527;p62"/>
          <p:cNvPicPr preferRelativeResize="0"/>
          <p:nvPr/>
        </p:nvPicPr>
        <p:blipFill>
          <a:blip r:embed="rId3">
            <a:alphaModFix/>
          </a:blip>
          <a:stretch>
            <a:fillRect/>
          </a:stretch>
        </p:blipFill>
        <p:spPr>
          <a:xfrm>
            <a:off x="2712000" y="285259"/>
            <a:ext cx="6051750" cy="2253241"/>
          </a:xfrm>
          <a:prstGeom prst="rect">
            <a:avLst/>
          </a:prstGeom>
          <a:noFill/>
          <a:ln>
            <a:noFill/>
          </a:ln>
        </p:spPr>
      </p:pic>
      <p:pic>
        <p:nvPicPr>
          <p:cNvPr id="528" name="Google Shape;528;p62"/>
          <p:cNvPicPr preferRelativeResize="0"/>
          <p:nvPr/>
        </p:nvPicPr>
        <p:blipFill>
          <a:blip r:embed="rId4">
            <a:alphaModFix/>
          </a:blip>
          <a:stretch>
            <a:fillRect/>
          </a:stretch>
        </p:blipFill>
        <p:spPr>
          <a:xfrm>
            <a:off x="2819375" y="2673550"/>
            <a:ext cx="5944374" cy="213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2" name="Shape 532"/>
        <p:cNvGrpSpPr/>
        <p:nvPr/>
      </p:nvGrpSpPr>
      <p:grpSpPr>
        <a:xfrm>
          <a:off x="0" y="0"/>
          <a:ext cx="0" cy="0"/>
          <a:chOff x="0" y="0"/>
          <a:chExt cx="0" cy="0"/>
        </a:xfrm>
      </p:grpSpPr>
      <p:sp>
        <p:nvSpPr>
          <p:cNvPr id="533" name="Google Shape;533;p63"/>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534" name="Google Shape;534;p63"/>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535" name="Google Shape;535;p63"/>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536" name="Google Shape;536;p63"/>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537" name="Google Shape;537;p63"/>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Deep Analysis on Sex Result</a:t>
            </a:r>
            <a:endParaRPr>
              <a:solidFill>
                <a:srgbClr val="FFC000"/>
              </a:solidFill>
              <a:latin typeface="Proxima Nova"/>
              <a:ea typeface="Proxima Nova"/>
              <a:cs typeface="Proxima Nova"/>
              <a:sym typeface="Proxima Nova"/>
            </a:endParaRPr>
          </a:p>
        </p:txBody>
      </p:sp>
      <p:sp>
        <p:nvSpPr>
          <p:cNvPr id="538" name="Google Shape;538;p63"/>
          <p:cNvSpPr/>
          <p:nvPr/>
        </p:nvSpPr>
        <p:spPr>
          <a:xfrm>
            <a:off x="467700" y="810950"/>
            <a:ext cx="8296200" cy="38049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Proxima Nova"/>
                <a:ea typeface="Proxima Nova"/>
                <a:cs typeface="Proxima Nova"/>
                <a:sym typeface="Proxima Nova"/>
              </a:rPr>
              <a:t>From the data above, we cannot find why female passengers have a higher survival rate than male passengers. Finally, we decided to do in-depth research on the Safety SOP in the event of a disaster.</a:t>
            </a:r>
            <a:endParaRPr sz="15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500">
                <a:solidFill>
                  <a:schemeClr val="dk2"/>
                </a:solidFill>
                <a:latin typeface="Proxima Nova"/>
                <a:ea typeface="Proxima Nova"/>
                <a:cs typeface="Proxima Nova"/>
                <a:sym typeface="Proxima Nova"/>
              </a:rPr>
              <a:t>It is known that the </a:t>
            </a:r>
            <a:r>
              <a:rPr b="1" i="1" lang="en-GB" sz="1500">
                <a:solidFill>
                  <a:schemeClr val="dk2"/>
                </a:solidFill>
                <a:latin typeface="Proxima Nova"/>
                <a:ea typeface="Proxima Nova"/>
                <a:cs typeface="Proxima Nova"/>
                <a:sym typeface="Proxima Nova"/>
              </a:rPr>
              <a:t>Birkenhead drill</a:t>
            </a:r>
            <a:r>
              <a:rPr lang="en-GB" sz="1500">
                <a:solidFill>
                  <a:schemeClr val="dk2"/>
                </a:solidFill>
                <a:latin typeface="Proxima Nova"/>
                <a:ea typeface="Proxima Nova"/>
                <a:cs typeface="Proxima Nova"/>
                <a:sym typeface="Proxima Nova"/>
              </a:rPr>
              <a:t> was a well-known safety procedure in 1852. In 1920 when the Titanic incident occurred this procedure was carried out by the crew, resulting in women and children having a very high survivalbility rate.</a:t>
            </a:r>
            <a:endParaRPr sz="15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500">
                <a:solidFill>
                  <a:schemeClr val="dk2"/>
                </a:solidFill>
                <a:latin typeface="Proxima Nova"/>
                <a:ea typeface="Proxima Nova"/>
                <a:cs typeface="Proxima Nova"/>
                <a:sym typeface="Proxima Nova"/>
              </a:rPr>
              <a:t>source: https://www.mentalfloss.com/posts/women-and-children-first-origins-titanic</a:t>
            </a:r>
            <a:endParaRPr sz="15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GB" sz="1500">
                <a:solidFill>
                  <a:schemeClr val="dk2"/>
                </a:solidFill>
                <a:latin typeface="Proxima Nova"/>
                <a:ea typeface="Proxima Nova"/>
                <a:cs typeface="Proxima Nova"/>
                <a:sym typeface="Proxima Nova"/>
              </a:rPr>
              <a:t>https://en.wikipedia.org/wiki/Women_and_children_first</a:t>
            </a:r>
            <a:endParaRPr sz="15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chemeClr val="dk2"/>
              </a:solidFill>
              <a:latin typeface="Proxima Nova"/>
              <a:ea typeface="Proxima Nova"/>
              <a:cs typeface="Proxima Nova"/>
              <a:sym typeface="Proxima Nova"/>
            </a:endParaRPr>
          </a:p>
          <a:p>
            <a:pPr indent="0" lvl="0" marL="0" marR="38100" rtl="0" algn="l">
              <a:lnSpc>
                <a:spcPct val="128571"/>
              </a:lnSpc>
              <a:spcBef>
                <a:spcPts val="0"/>
              </a:spcBef>
              <a:spcAft>
                <a:spcPts val="0"/>
              </a:spcAft>
              <a:buClr>
                <a:schemeClr val="dk1"/>
              </a:buClr>
              <a:buSzPts val="1100"/>
              <a:buFont typeface="Arial"/>
              <a:buNone/>
            </a:pPr>
            <a:r>
              <a:rPr lang="en-GB" sz="1500">
                <a:solidFill>
                  <a:schemeClr val="dk2"/>
                </a:solidFill>
                <a:latin typeface="Proxima Nova"/>
                <a:ea typeface="Proxima Nova"/>
                <a:cs typeface="Proxima Nova"/>
                <a:sym typeface="Proxima Nova"/>
              </a:rPr>
              <a:t>Although it has a strong correlation that we can see on the heatmap. However, this sex variable stands alone without being tied to other variables.</a:t>
            </a:r>
            <a:endParaRPr sz="15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450">
              <a:solidFill>
                <a:schemeClr val="dk2"/>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88888"/>
        </a:solidFill>
      </p:bgPr>
    </p:bg>
    <p:spTree>
      <p:nvGrpSpPr>
        <p:cNvPr id="543" name="Shape 543"/>
        <p:cNvGrpSpPr/>
        <p:nvPr/>
      </p:nvGrpSpPr>
      <p:grpSpPr>
        <a:xfrm>
          <a:off x="0" y="0"/>
          <a:ext cx="0" cy="0"/>
          <a:chOff x="0" y="0"/>
          <a:chExt cx="0" cy="0"/>
        </a:xfrm>
      </p:grpSpPr>
      <p:pic>
        <p:nvPicPr>
          <p:cNvPr id="544" name="Google Shape;544;p64"/>
          <p:cNvPicPr preferRelativeResize="0"/>
          <p:nvPr/>
        </p:nvPicPr>
        <p:blipFill rotWithShape="1">
          <a:blip r:embed="rId3">
            <a:alphaModFix/>
          </a:blip>
          <a:srcRect b="783" l="0" r="0" t="14977"/>
          <a:stretch/>
        </p:blipFill>
        <p:spPr>
          <a:xfrm>
            <a:off x="0" y="0"/>
            <a:ext cx="9160428" cy="5143501"/>
          </a:xfrm>
          <a:prstGeom prst="rect">
            <a:avLst/>
          </a:prstGeom>
          <a:noFill/>
          <a:ln>
            <a:noFill/>
          </a:ln>
        </p:spPr>
      </p:pic>
      <p:sp>
        <p:nvSpPr>
          <p:cNvPr id="545" name="Google Shape;545;p64"/>
          <p:cNvSpPr/>
          <p:nvPr/>
        </p:nvSpPr>
        <p:spPr>
          <a:xfrm>
            <a:off x="-11400" y="-6450"/>
            <a:ext cx="9166800" cy="5156400"/>
          </a:xfrm>
          <a:prstGeom prst="rect">
            <a:avLst/>
          </a:prstGeom>
          <a:solidFill>
            <a:srgbClr val="414042">
              <a:alpha val="620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4"/>
          <p:cNvSpPr txBox="1"/>
          <p:nvPr/>
        </p:nvSpPr>
        <p:spPr>
          <a:xfrm>
            <a:off x="2350568" y="1549544"/>
            <a:ext cx="4043100" cy="13284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lang="en-GB" sz="4000">
                <a:solidFill>
                  <a:srgbClr val="FFFFFF"/>
                </a:solidFill>
              </a:rPr>
              <a:t>Prediction Analysis</a:t>
            </a:r>
            <a:endParaRPr sz="4000">
              <a:solidFill>
                <a:srgbClr val="FFFFFF"/>
              </a:solidFill>
            </a:endParaRPr>
          </a:p>
        </p:txBody>
      </p:sp>
      <p:sp>
        <p:nvSpPr>
          <p:cNvPr id="547" name="Google Shape;547;p64"/>
          <p:cNvSpPr txBox="1"/>
          <p:nvPr/>
        </p:nvSpPr>
        <p:spPr>
          <a:xfrm>
            <a:off x="170375" y="137350"/>
            <a:ext cx="2260500" cy="37152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None/>
            </a:pPr>
            <a:r>
              <a:rPr lang="en-GB" sz="26000">
                <a:solidFill>
                  <a:srgbClr val="FFFFFF"/>
                </a:solidFill>
              </a:rPr>
              <a:t>4</a:t>
            </a:r>
            <a:endParaRPr sz="26000">
              <a:solidFill>
                <a:srgbClr val="FFFFFF"/>
              </a:solidFill>
            </a:endParaRPr>
          </a:p>
        </p:txBody>
      </p:sp>
      <p:sp>
        <p:nvSpPr>
          <p:cNvPr id="548" name="Google Shape;548;p64"/>
          <p:cNvSpPr/>
          <p:nvPr/>
        </p:nvSpPr>
        <p:spPr>
          <a:xfrm>
            <a:off x="2350575" y="3058150"/>
            <a:ext cx="4079100" cy="6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2" name="Shape 552"/>
        <p:cNvGrpSpPr/>
        <p:nvPr/>
      </p:nvGrpSpPr>
      <p:grpSpPr>
        <a:xfrm>
          <a:off x="0" y="0"/>
          <a:ext cx="0" cy="0"/>
          <a:chOff x="0" y="0"/>
          <a:chExt cx="0" cy="0"/>
        </a:xfrm>
      </p:grpSpPr>
      <p:sp>
        <p:nvSpPr>
          <p:cNvPr id="553" name="Google Shape;553;p65"/>
          <p:cNvSpPr/>
          <p:nvPr/>
        </p:nvSpPr>
        <p:spPr>
          <a:xfrm>
            <a:off x="423150" y="1160875"/>
            <a:ext cx="26433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b="1" lang="en-GB" sz="2000">
                <a:solidFill>
                  <a:schemeClr val="accent2"/>
                </a:solidFill>
                <a:latin typeface="Proxima Nova"/>
                <a:ea typeface="Proxima Nova"/>
                <a:cs typeface="Proxima Nova"/>
                <a:sym typeface="Proxima Nova"/>
              </a:rPr>
              <a:t>All</a:t>
            </a:r>
            <a:endParaRPr b="1">
              <a:solidFill>
                <a:schemeClr val="dk1"/>
              </a:solidFill>
            </a:endParaRPr>
          </a:p>
        </p:txBody>
      </p:sp>
      <p:sp>
        <p:nvSpPr>
          <p:cNvPr id="554" name="Google Shape;554;p65"/>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555" name="Google Shape;555;p65"/>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556" name="Google Shape;556;p65"/>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557" name="Google Shape;557;p65"/>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558" name="Google Shape;558;p65"/>
          <p:cNvSpPr txBox="1"/>
          <p:nvPr>
            <p:ph type="title"/>
          </p:nvPr>
        </p:nvSpPr>
        <p:spPr>
          <a:xfrm>
            <a:off x="445348" y="660344"/>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Feature Engineering</a:t>
            </a:r>
            <a:endParaRPr>
              <a:solidFill>
                <a:srgbClr val="FFC000"/>
              </a:solidFill>
              <a:latin typeface="Proxima Nova"/>
              <a:ea typeface="Proxima Nova"/>
              <a:cs typeface="Proxima Nova"/>
              <a:sym typeface="Proxima Nova"/>
            </a:endParaRPr>
          </a:p>
        </p:txBody>
      </p:sp>
      <p:pic>
        <p:nvPicPr>
          <p:cNvPr id="559" name="Google Shape;559;p65"/>
          <p:cNvPicPr preferRelativeResize="0"/>
          <p:nvPr/>
        </p:nvPicPr>
        <p:blipFill>
          <a:blip r:embed="rId3">
            <a:alphaModFix/>
          </a:blip>
          <a:stretch>
            <a:fillRect/>
          </a:stretch>
        </p:blipFill>
        <p:spPr>
          <a:xfrm>
            <a:off x="3410462" y="2137550"/>
            <a:ext cx="2184375" cy="1435096"/>
          </a:xfrm>
          <a:prstGeom prst="rect">
            <a:avLst/>
          </a:prstGeom>
          <a:noFill/>
          <a:ln>
            <a:noFill/>
          </a:ln>
        </p:spPr>
      </p:pic>
      <p:pic>
        <p:nvPicPr>
          <p:cNvPr id="560" name="Google Shape;560;p65"/>
          <p:cNvPicPr preferRelativeResize="0"/>
          <p:nvPr/>
        </p:nvPicPr>
        <p:blipFill>
          <a:blip r:embed="rId4">
            <a:alphaModFix/>
          </a:blip>
          <a:stretch>
            <a:fillRect/>
          </a:stretch>
        </p:blipFill>
        <p:spPr>
          <a:xfrm>
            <a:off x="6282975" y="2285037"/>
            <a:ext cx="2341200" cy="1193480"/>
          </a:xfrm>
          <a:prstGeom prst="rect">
            <a:avLst/>
          </a:prstGeom>
          <a:noFill/>
          <a:ln>
            <a:noFill/>
          </a:ln>
        </p:spPr>
      </p:pic>
      <p:pic>
        <p:nvPicPr>
          <p:cNvPr id="561" name="Google Shape;561;p65"/>
          <p:cNvPicPr preferRelativeResize="0"/>
          <p:nvPr/>
        </p:nvPicPr>
        <p:blipFill>
          <a:blip r:embed="rId5">
            <a:alphaModFix/>
          </a:blip>
          <a:stretch>
            <a:fillRect/>
          </a:stretch>
        </p:blipFill>
        <p:spPr>
          <a:xfrm>
            <a:off x="746050" y="2042746"/>
            <a:ext cx="2048125" cy="1678059"/>
          </a:xfrm>
          <a:prstGeom prst="rect">
            <a:avLst/>
          </a:prstGeom>
          <a:noFill/>
          <a:ln>
            <a:noFill/>
          </a:ln>
        </p:spPr>
      </p:pic>
      <p:sp>
        <p:nvSpPr>
          <p:cNvPr id="562" name="Google Shape;562;p65"/>
          <p:cNvSpPr/>
          <p:nvPr/>
        </p:nvSpPr>
        <p:spPr>
          <a:xfrm>
            <a:off x="423150" y="907200"/>
            <a:ext cx="83406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Features</a:t>
            </a:r>
            <a:endParaRPr b="1">
              <a:solidFill>
                <a:schemeClr val="dk1"/>
              </a:solidFill>
            </a:endParaRPr>
          </a:p>
        </p:txBody>
      </p:sp>
      <p:cxnSp>
        <p:nvCxnSpPr>
          <p:cNvPr id="563" name="Google Shape;563;p65"/>
          <p:cNvCxnSpPr/>
          <p:nvPr/>
        </p:nvCxnSpPr>
        <p:spPr>
          <a:xfrm>
            <a:off x="3066411" y="1204386"/>
            <a:ext cx="0" cy="3626700"/>
          </a:xfrm>
          <a:prstGeom prst="straightConnector1">
            <a:avLst/>
          </a:prstGeom>
          <a:noFill/>
          <a:ln cap="flat" cmpd="sng" w="9525">
            <a:solidFill>
              <a:schemeClr val="accent1"/>
            </a:solidFill>
            <a:prstDash val="dashDot"/>
            <a:round/>
            <a:headEnd len="med" w="med" type="none"/>
            <a:tailEnd len="med" w="med" type="none"/>
          </a:ln>
        </p:spPr>
      </p:cxnSp>
      <p:cxnSp>
        <p:nvCxnSpPr>
          <p:cNvPr id="564" name="Google Shape;564;p65"/>
          <p:cNvCxnSpPr/>
          <p:nvPr/>
        </p:nvCxnSpPr>
        <p:spPr>
          <a:xfrm>
            <a:off x="5938911" y="1227611"/>
            <a:ext cx="0" cy="3626700"/>
          </a:xfrm>
          <a:prstGeom prst="straightConnector1">
            <a:avLst/>
          </a:prstGeom>
          <a:noFill/>
          <a:ln cap="flat" cmpd="sng" w="9525">
            <a:solidFill>
              <a:schemeClr val="accent1"/>
            </a:solidFill>
            <a:prstDash val="dashDot"/>
            <a:round/>
            <a:headEnd len="med" w="med" type="none"/>
            <a:tailEnd len="med" w="med" type="none"/>
          </a:ln>
        </p:spPr>
      </p:cxnSp>
      <p:sp>
        <p:nvSpPr>
          <p:cNvPr id="565" name="Google Shape;565;p65"/>
          <p:cNvSpPr/>
          <p:nvPr/>
        </p:nvSpPr>
        <p:spPr>
          <a:xfrm>
            <a:off x="3082450" y="1204100"/>
            <a:ext cx="28566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b="1" lang="en-GB" sz="2000">
                <a:solidFill>
                  <a:schemeClr val="accent2"/>
                </a:solidFill>
                <a:latin typeface="Proxima Nova"/>
                <a:ea typeface="Proxima Nova"/>
                <a:cs typeface="Proxima Nova"/>
                <a:sym typeface="Proxima Nova"/>
              </a:rPr>
              <a:t>Positive</a:t>
            </a:r>
            <a:endParaRPr b="1">
              <a:solidFill>
                <a:schemeClr val="dk1"/>
              </a:solidFill>
            </a:endParaRPr>
          </a:p>
        </p:txBody>
      </p:sp>
      <p:sp>
        <p:nvSpPr>
          <p:cNvPr id="566" name="Google Shape;566;p65"/>
          <p:cNvSpPr/>
          <p:nvPr/>
        </p:nvSpPr>
        <p:spPr>
          <a:xfrm>
            <a:off x="5955050" y="1204100"/>
            <a:ext cx="28086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Negative</a:t>
            </a:r>
            <a:endParaRPr b="1">
              <a:solidFill>
                <a:schemeClr val="dk1"/>
              </a:solidFill>
            </a:endParaRPr>
          </a:p>
        </p:txBody>
      </p:sp>
      <p:sp>
        <p:nvSpPr>
          <p:cNvPr id="567" name="Google Shape;567;p65"/>
          <p:cNvSpPr txBox="1"/>
          <p:nvPr>
            <p:ph type="title"/>
          </p:nvPr>
        </p:nvSpPr>
        <p:spPr>
          <a:xfrm>
            <a:off x="467698" y="198350"/>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We found out that our data already normalize in data cleansing, we did our next step to start our machine learning(1/2</a:t>
            </a:r>
            <a:r>
              <a:rPr b="0" lang="en-GB">
                <a:solidFill>
                  <a:srgbClr val="585858"/>
                </a:solidFill>
                <a:latin typeface="Proxima Nova"/>
                <a:ea typeface="Proxima Nova"/>
                <a:cs typeface="Proxima Nova"/>
                <a:sym typeface="Proxima Nova"/>
              </a:rPr>
              <a:t>) </a:t>
            </a:r>
            <a:endParaRPr b="0">
              <a:solidFill>
                <a:srgbClr val="00C682"/>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88888"/>
        </a:solidFill>
      </p:bgPr>
    </p:bg>
    <p:spTree>
      <p:nvGrpSpPr>
        <p:cNvPr id="199" name="Shape 199"/>
        <p:cNvGrpSpPr/>
        <p:nvPr/>
      </p:nvGrpSpPr>
      <p:grpSpPr>
        <a:xfrm>
          <a:off x="0" y="0"/>
          <a:ext cx="0" cy="0"/>
          <a:chOff x="0" y="0"/>
          <a:chExt cx="0" cy="0"/>
        </a:xfrm>
      </p:grpSpPr>
      <p:pic>
        <p:nvPicPr>
          <p:cNvPr id="200" name="Google Shape;200;p39"/>
          <p:cNvPicPr preferRelativeResize="0"/>
          <p:nvPr/>
        </p:nvPicPr>
        <p:blipFill rotWithShape="1">
          <a:blip r:embed="rId3">
            <a:alphaModFix/>
          </a:blip>
          <a:srcRect b="783" l="0" r="0" t="14977"/>
          <a:stretch/>
        </p:blipFill>
        <p:spPr>
          <a:xfrm>
            <a:off x="0" y="0"/>
            <a:ext cx="9160428" cy="5143501"/>
          </a:xfrm>
          <a:prstGeom prst="rect">
            <a:avLst/>
          </a:prstGeom>
          <a:noFill/>
          <a:ln>
            <a:noFill/>
          </a:ln>
        </p:spPr>
      </p:pic>
      <p:sp>
        <p:nvSpPr>
          <p:cNvPr id="201" name="Google Shape;201;p39"/>
          <p:cNvSpPr/>
          <p:nvPr/>
        </p:nvSpPr>
        <p:spPr>
          <a:xfrm>
            <a:off x="-11400" y="-6450"/>
            <a:ext cx="9166800" cy="5156400"/>
          </a:xfrm>
          <a:prstGeom prst="rect">
            <a:avLst/>
          </a:prstGeom>
          <a:solidFill>
            <a:srgbClr val="414042">
              <a:alpha val="620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9"/>
          <p:cNvSpPr txBox="1"/>
          <p:nvPr/>
        </p:nvSpPr>
        <p:spPr>
          <a:xfrm>
            <a:off x="2350568" y="1549544"/>
            <a:ext cx="4043100" cy="13284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lang="en-GB" sz="4000">
                <a:solidFill>
                  <a:srgbClr val="FFFFFF"/>
                </a:solidFill>
              </a:rPr>
              <a:t>Project Overview and Background</a:t>
            </a:r>
            <a:endParaRPr sz="4000">
              <a:solidFill>
                <a:srgbClr val="FFFFFF"/>
              </a:solidFill>
            </a:endParaRPr>
          </a:p>
        </p:txBody>
      </p:sp>
      <p:sp>
        <p:nvSpPr>
          <p:cNvPr id="203" name="Google Shape;203;p39"/>
          <p:cNvSpPr txBox="1"/>
          <p:nvPr/>
        </p:nvSpPr>
        <p:spPr>
          <a:xfrm>
            <a:off x="170375" y="137350"/>
            <a:ext cx="2260500" cy="37152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None/>
            </a:pPr>
            <a:r>
              <a:rPr lang="en-GB" sz="26000">
                <a:solidFill>
                  <a:srgbClr val="FFFFFF"/>
                </a:solidFill>
              </a:rPr>
              <a:t>1</a:t>
            </a:r>
            <a:endParaRPr sz="26000">
              <a:solidFill>
                <a:srgbClr val="FFFFFF"/>
              </a:solidFill>
            </a:endParaRPr>
          </a:p>
        </p:txBody>
      </p:sp>
      <p:sp>
        <p:nvSpPr>
          <p:cNvPr id="204" name="Google Shape;204;p39"/>
          <p:cNvSpPr/>
          <p:nvPr/>
        </p:nvSpPr>
        <p:spPr>
          <a:xfrm>
            <a:off x="2350575" y="3058150"/>
            <a:ext cx="4079100" cy="6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66"/>
          <p:cNvSpPr/>
          <p:nvPr/>
        </p:nvSpPr>
        <p:spPr>
          <a:xfrm>
            <a:off x="423150" y="1160875"/>
            <a:ext cx="26433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All</a:t>
            </a:r>
            <a:endParaRPr b="1">
              <a:solidFill>
                <a:schemeClr val="dk1"/>
              </a:solidFill>
            </a:endParaRPr>
          </a:p>
        </p:txBody>
      </p:sp>
      <p:sp>
        <p:nvSpPr>
          <p:cNvPr id="573" name="Google Shape;573;p66"/>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574" name="Google Shape;574;p66"/>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575" name="Google Shape;575;p66"/>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576" name="Google Shape;576;p66"/>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577" name="Google Shape;577;p66"/>
          <p:cNvSpPr txBox="1"/>
          <p:nvPr>
            <p:ph type="title"/>
          </p:nvPr>
        </p:nvSpPr>
        <p:spPr>
          <a:xfrm>
            <a:off x="445348" y="65395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Machine Learning Result</a:t>
            </a:r>
            <a:endParaRPr>
              <a:solidFill>
                <a:srgbClr val="FFC000"/>
              </a:solidFill>
              <a:latin typeface="Proxima Nova"/>
              <a:ea typeface="Proxima Nova"/>
              <a:cs typeface="Proxima Nova"/>
              <a:sym typeface="Proxima Nova"/>
            </a:endParaRPr>
          </a:p>
        </p:txBody>
      </p:sp>
      <p:sp>
        <p:nvSpPr>
          <p:cNvPr id="578" name="Google Shape;578;p66"/>
          <p:cNvSpPr/>
          <p:nvPr/>
        </p:nvSpPr>
        <p:spPr>
          <a:xfrm>
            <a:off x="423150" y="907200"/>
            <a:ext cx="83406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Features</a:t>
            </a:r>
            <a:endParaRPr b="1">
              <a:solidFill>
                <a:schemeClr val="dk1"/>
              </a:solidFill>
            </a:endParaRPr>
          </a:p>
        </p:txBody>
      </p:sp>
      <p:cxnSp>
        <p:nvCxnSpPr>
          <p:cNvPr id="579" name="Google Shape;579;p66"/>
          <p:cNvCxnSpPr/>
          <p:nvPr/>
        </p:nvCxnSpPr>
        <p:spPr>
          <a:xfrm>
            <a:off x="3066411" y="1204386"/>
            <a:ext cx="0" cy="3626700"/>
          </a:xfrm>
          <a:prstGeom prst="straightConnector1">
            <a:avLst/>
          </a:prstGeom>
          <a:noFill/>
          <a:ln cap="flat" cmpd="sng" w="9525">
            <a:solidFill>
              <a:schemeClr val="accent1"/>
            </a:solidFill>
            <a:prstDash val="dashDot"/>
            <a:round/>
            <a:headEnd len="med" w="med" type="none"/>
            <a:tailEnd len="med" w="med" type="none"/>
          </a:ln>
        </p:spPr>
      </p:cxnSp>
      <p:cxnSp>
        <p:nvCxnSpPr>
          <p:cNvPr id="580" name="Google Shape;580;p66"/>
          <p:cNvCxnSpPr/>
          <p:nvPr/>
        </p:nvCxnSpPr>
        <p:spPr>
          <a:xfrm>
            <a:off x="5938911" y="1227611"/>
            <a:ext cx="0" cy="3626700"/>
          </a:xfrm>
          <a:prstGeom prst="straightConnector1">
            <a:avLst/>
          </a:prstGeom>
          <a:noFill/>
          <a:ln cap="flat" cmpd="sng" w="9525">
            <a:solidFill>
              <a:schemeClr val="accent1"/>
            </a:solidFill>
            <a:prstDash val="dashDot"/>
            <a:round/>
            <a:headEnd len="med" w="med" type="none"/>
            <a:tailEnd len="med" w="med" type="none"/>
          </a:ln>
        </p:spPr>
      </p:cxnSp>
      <p:sp>
        <p:nvSpPr>
          <p:cNvPr id="581" name="Google Shape;581;p66"/>
          <p:cNvSpPr/>
          <p:nvPr/>
        </p:nvSpPr>
        <p:spPr>
          <a:xfrm>
            <a:off x="3082450" y="1204100"/>
            <a:ext cx="28566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Positive</a:t>
            </a:r>
            <a:endParaRPr b="1">
              <a:solidFill>
                <a:schemeClr val="dk1"/>
              </a:solidFill>
            </a:endParaRPr>
          </a:p>
        </p:txBody>
      </p:sp>
      <p:sp>
        <p:nvSpPr>
          <p:cNvPr id="582" name="Google Shape;582;p66"/>
          <p:cNvSpPr/>
          <p:nvPr/>
        </p:nvSpPr>
        <p:spPr>
          <a:xfrm>
            <a:off x="5955050" y="1204100"/>
            <a:ext cx="28086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Negative</a:t>
            </a:r>
            <a:endParaRPr b="1">
              <a:solidFill>
                <a:schemeClr val="dk1"/>
              </a:solidFill>
            </a:endParaRPr>
          </a:p>
        </p:txBody>
      </p:sp>
      <p:pic>
        <p:nvPicPr>
          <p:cNvPr id="583" name="Google Shape;583;p66"/>
          <p:cNvPicPr preferRelativeResize="0"/>
          <p:nvPr/>
        </p:nvPicPr>
        <p:blipFill>
          <a:blip r:embed="rId3">
            <a:alphaModFix/>
          </a:blip>
          <a:stretch>
            <a:fillRect/>
          </a:stretch>
        </p:blipFill>
        <p:spPr>
          <a:xfrm>
            <a:off x="3410462" y="2137550"/>
            <a:ext cx="2184375" cy="1435096"/>
          </a:xfrm>
          <a:prstGeom prst="rect">
            <a:avLst/>
          </a:prstGeom>
          <a:noFill/>
          <a:ln>
            <a:noFill/>
          </a:ln>
        </p:spPr>
      </p:pic>
      <p:pic>
        <p:nvPicPr>
          <p:cNvPr id="584" name="Google Shape;584;p66"/>
          <p:cNvPicPr preferRelativeResize="0"/>
          <p:nvPr/>
        </p:nvPicPr>
        <p:blipFill>
          <a:blip r:embed="rId4">
            <a:alphaModFix/>
          </a:blip>
          <a:stretch>
            <a:fillRect/>
          </a:stretch>
        </p:blipFill>
        <p:spPr>
          <a:xfrm>
            <a:off x="6282975" y="2285037"/>
            <a:ext cx="2341200" cy="1193480"/>
          </a:xfrm>
          <a:prstGeom prst="rect">
            <a:avLst/>
          </a:prstGeom>
          <a:noFill/>
          <a:ln>
            <a:noFill/>
          </a:ln>
        </p:spPr>
      </p:pic>
      <p:pic>
        <p:nvPicPr>
          <p:cNvPr id="585" name="Google Shape;585;p66"/>
          <p:cNvPicPr preferRelativeResize="0"/>
          <p:nvPr/>
        </p:nvPicPr>
        <p:blipFill>
          <a:blip r:embed="rId5">
            <a:alphaModFix/>
          </a:blip>
          <a:stretch>
            <a:fillRect/>
          </a:stretch>
        </p:blipFill>
        <p:spPr>
          <a:xfrm>
            <a:off x="746050" y="2042746"/>
            <a:ext cx="2048125" cy="1678059"/>
          </a:xfrm>
          <a:prstGeom prst="rect">
            <a:avLst/>
          </a:prstGeom>
          <a:noFill/>
          <a:ln>
            <a:noFill/>
          </a:ln>
        </p:spPr>
      </p:pic>
      <p:sp>
        <p:nvSpPr>
          <p:cNvPr id="586" name="Google Shape;586;p66"/>
          <p:cNvSpPr txBox="1"/>
          <p:nvPr>
            <p:ph type="title"/>
          </p:nvPr>
        </p:nvSpPr>
        <p:spPr>
          <a:xfrm>
            <a:off x="467698" y="198350"/>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We found out that our data already normalize in data cleansing, we did our next step to start our machine learning(2/2) </a:t>
            </a:r>
            <a:endParaRPr b="0">
              <a:solidFill>
                <a:srgbClr val="00C682"/>
              </a:solidFill>
              <a:latin typeface="Proxima Nova"/>
              <a:ea typeface="Proxima Nova"/>
              <a:cs typeface="Proxima Nova"/>
              <a:sym typeface="Proxima Nova"/>
            </a:endParaRPr>
          </a:p>
        </p:txBody>
      </p:sp>
      <p:pic>
        <p:nvPicPr>
          <p:cNvPr id="587" name="Google Shape;587;p66"/>
          <p:cNvPicPr preferRelativeResize="0"/>
          <p:nvPr/>
        </p:nvPicPr>
        <p:blipFill>
          <a:blip r:embed="rId6">
            <a:alphaModFix/>
          </a:blip>
          <a:stretch>
            <a:fillRect/>
          </a:stretch>
        </p:blipFill>
        <p:spPr>
          <a:xfrm>
            <a:off x="467702" y="3976352"/>
            <a:ext cx="2551675" cy="253675"/>
          </a:xfrm>
          <a:prstGeom prst="rect">
            <a:avLst/>
          </a:prstGeom>
          <a:noFill/>
          <a:ln>
            <a:noFill/>
          </a:ln>
        </p:spPr>
      </p:pic>
      <p:pic>
        <p:nvPicPr>
          <p:cNvPr id="588" name="Google Shape;588;p66"/>
          <p:cNvPicPr preferRelativeResize="0"/>
          <p:nvPr/>
        </p:nvPicPr>
        <p:blipFill>
          <a:blip r:embed="rId7">
            <a:alphaModFix/>
          </a:blip>
          <a:stretch>
            <a:fillRect/>
          </a:stretch>
        </p:blipFill>
        <p:spPr>
          <a:xfrm flipH="1" rot="10800000">
            <a:off x="3129525" y="3976350"/>
            <a:ext cx="2746250" cy="244800"/>
          </a:xfrm>
          <a:prstGeom prst="rect">
            <a:avLst/>
          </a:prstGeom>
          <a:noFill/>
          <a:ln>
            <a:noFill/>
          </a:ln>
        </p:spPr>
      </p:pic>
      <p:pic>
        <p:nvPicPr>
          <p:cNvPr id="589" name="Google Shape;589;p66"/>
          <p:cNvPicPr preferRelativeResize="0"/>
          <p:nvPr/>
        </p:nvPicPr>
        <p:blipFill>
          <a:blip r:embed="rId8">
            <a:alphaModFix/>
          </a:blip>
          <a:stretch>
            <a:fillRect/>
          </a:stretch>
        </p:blipFill>
        <p:spPr>
          <a:xfrm>
            <a:off x="6145725" y="3971916"/>
            <a:ext cx="2595817" cy="253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3" name="Shape 593"/>
        <p:cNvGrpSpPr/>
        <p:nvPr/>
      </p:nvGrpSpPr>
      <p:grpSpPr>
        <a:xfrm>
          <a:off x="0" y="0"/>
          <a:ext cx="0" cy="0"/>
          <a:chOff x="0" y="0"/>
          <a:chExt cx="0" cy="0"/>
        </a:xfrm>
      </p:grpSpPr>
      <p:sp>
        <p:nvSpPr>
          <p:cNvPr id="594" name="Google Shape;594;p67"/>
          <p:cNvSpPr/>
          <p:nvPr/>
        </p:nvSpPr>
        <p:spPr>
          <a:xfrm>
            <a:off x="423150" y="1160875"/>
            <a:ext cx="26433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All</a:t>
            </a:r>
            <a:endParaRPr b="1">
              <a:solidFill>
                <a:schemeClr val="dk1"/>
              </a:solidFill>
            </a:endParaRPr>
          </a:p>
        </p:txBody>
      </p:sp>
      <p:sp>
        <p:nvSpPr>
          <p:cNvPr id="595" name="Google Shape;595;p67"/>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596" name="Google Shape;596;p67"/>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597" name="Google Shape;597;p67"/>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598" name="Google Shape;598;p67"/>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599" name="Google Shape;599;p67"/>
          <p:cNvSpPr txBox="1"/>
          <p:nvPr>
            <p:ph type="title"/>
          </p:nvPr>
        </p:nvSpPr>
        <p:spPr>
          <a:xfrm>
            <a:off x="445348" y="67097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Learning Curve</a:t>
            </a:r>
            <a:endParaRPr>
              <a:solidFill>
                <a:srgbClr val="FFC000"/>
              </a:solidFill>
              <a:latin typeface="Proxima Nova"/>
              <a:ea typeface="Proxima Nova"/>
              <a:cs typeface="Proxima Nova"/>
              <a:sym typeface="Proxima Nova"/>
            </a:endParaRPr>
          </a:p>
        </p:txBody>
      </p:sp>
      <p:sp>
        <p:nvSpPr>
          <p:cNvPr id="600" name="Google Shape;600;p67"/>
          <p:cNvSpPr/>
          <p:nvPr/>
        </p:nvSpPr>
        <p:spPr>
          <a:xfrm>
            <a:off x="423150" y="907200"/>
            <a:ext cx="83406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Features</a:t>
            </a:r>
            <a:endParaRPr b="1">
              <a:solidFill>
                <a:schemeClr val="dk1"/>
              </a:solidFill>
            </a:endParaRPr>
          </a:p>
        </p:txBody>
      </p:sp>
      <p:cxnSp>
        <p:nvCxnSpPr>
          <p:cNvPr id="601" name="Google Shape;601;p67"/>
          <p:cNvCxnSpPr/>
          <p:nvPr/>
        </p:nvCxnSpPr>
        <p:spPr>
          <a:xfrm>
            <a:off x="3066411" y="1204386"/>
            <a:ext cx="0" cy="3626700"/>
          </a:xfrm>
          <a:prstGeom prst="straightConnector1">
            <a:avLst/>
          </a:prstGeom>
          <a:noFill/>
          <a:ln cap="flat" cmpd="sng" w="9525">
            <a:solidFill>
              <a:schemeClr val="accent1"/>
            </a:solidFill>
            <a:prstDash val="dashDot"/>
            <a:round/>
            <a:headEnd len="med" w="med" type="none"/>
            <a:tailEnd len="med" w="med" type="none"/>
          </a:ln>
        </p:spPr>
      </p:cxnSp>
      <p:cxnSp>
        <p:nvCxnSpPr>
          <p:cNvPr id="602" name="Google Shape;602;p67"/>
          <p:cNvCxnSpPr/>
          <p:nvPr/>
        </p:nvCxnSpPr>
        <p:spPr>
          <a:xfrm>
            <a:off x="5938911" y="1227611"/>
            <a:ext cx="0" cy="3626700"/>
          </a:xfrm>
          <a:prstGeom prst="straightConnector1">
            <a:avLst/>
          </a:prstGeom>
          <a:noFill/>
          <a:ln cap="flat" cmpd="sng" w="9525">
            <a:solidFill>
              <a:schemeClr val="accent1"/>
            </a:solidFill>
            <a:prstDash val="dashDot"/>
            <a:round/>
            <a:headEnd len="med" w="med" type="none"/>
            <a:tailEnd len="med" w="med" type="none"/>
          </a:ln>
        </p:spPr>
      </p:cxnSp>
      <p:sp>
        <p:nvSpPr>
          <p:cNvPr id="603" name="Google Shape;603;p67"/>
          <p:cNvSpPr/>
          <p:nvPr/>
        </p:nvSpPr>
        <p:spPr>
          <a:xfrm>
            <a:off x="3082450" y="1204100"/>
            <a:ext cx="28566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Positive</a:t>
            </a:r>
            <a:endParaRPr b="1">
              <a:solidFill>
                <a:schemeClr val="dk1"/>
              </a:solidFill>
            </a:endParaRPr>
          </a:p>
        </p:txBody>
      </p:sp>
      <p:sp>
        <p:nvSpPr>
          <p:cNvPr id="604" name="Google Shape;604;p67"/>
          <p:cNvSpPr/>
          <p:nvPr/>
        </p:nvSpPr>
        <p:spPr>
          <a:xfrm>
            <a:off x="5955050" y="1204100"/>
            <a:ext cx="28086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Negative</a:t>
            </a:r>
            <a:endParaRPr b="1">
              <a:solidFill>
                <a:schemeClr val="dk1"/>
              </a:solidFill>
            </a:endParaRPr>
          </a:p>
        </p:txBody>
      </p:sp>
      <p:sp>
        <p:nvSpPr>
          <p:cNvPr id="605" name="Google Shape;605;p67"/>
          <p:cNvSpPr txBox="1"/>
          <p:nvPr>
            <p:ph type="title"/>
          </p:nvPr>
        </p:nvSpPr>
        <p:spPr>
          <a:xfrm>
            <a:off x="467698" y="198350"/>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Our evaluation on Our machine learning result (1/2)</a:t>
            </a:r>
            <a:endParaRPr b="0">
              <a:solidFill>
                <a:srgbClr val="00C682"/>
              </a:solidFill>
              <a:latin typeface="Proxima Nova"/>
              <a:ea typeface="Proxima Nova"/>
              <a:cs typeface="Proxima Nova"/>
              <a:sym typeface="Proxima Nova"/>
            </a:endParaRPr>
          </a:p>
        </p:txBody>
      </p:sp>
      <p:pic>
        <p:nvPicPr>
          <p:cNvPr id="606" name="Google Shape;606;p67"/>
          <p:cNvPicPr preferRelativeResize="0"/>
          <p:nvPr/>
        </p:nvPicPr>
        <p:blipFill>
          <a:blip r:embed="rId3">
            <a:alphaModFix/>
          </a:blip>
          <a:stretch>
            <a:fillRect/>
          </a:stretch>
        </p:blipFill>
        <p:spPr>
          <a:xfrm>
            <a:off x="573750" y="2166451"/>
            <a:ext cx="2342100" cy="1569228"/>
          </a:xfrm>
          <a:prstGeom prst="rect">
            <a:avLst/>
          </a:prstGeom>
          <a:noFill/>
          <a:ln>
            <a:noFill/>
          </a:ln>
        </p:spPr>
      </p:pic>
      <p:pic>
        <p:nvPicPr>
          <p:cNvPr id="607" name="Google Shape;607;p67"/>
          <p:cNvPicPr preferRelativeResize="0"/>
          <p:nvPr/>
        </p:nvPicPr>
        <p:blipFill>
          <a:blip r:embed="rId4">
            <a:alphaModFix/>
          </a:blip>
          <a:stretch>
            <a:fillRect/>
          </a:stretch>
        </p:blipFill>
        <p:spPr>
          <a:xfrm>
            <a:off x="3256350" y="2166449"/>
            <a:ext cx="2342053" cy="1569225"/>
          </a:xfrm>
          <a:prstGeom prst="rect">
            <a:avLst/>
          </a:prstGeom>
          <a:noFill/>
          <a:ln>
            <a:noFill/>
          </a:ln>
        </p:spPr>
      </p:pic>
      <p:pic>
        <p:nvPicPr>
          <p:cNvPr id="608" name="Google Shape;608;p67"/>
          <p:cNvPicPr preferRelativeResize="0"/>
          <p:nvPr/>
        </p:nvPicPr>
        <p:blipFill>
          <a:blip r:embed="rId5">
            <a:alphaModFix/>
          </a:blip>
          <a:stretch>
            <a:fillRect/>
          </a:stretch>
        </p:blipFill>
        <p:spPr>
          <a:xfrm>
            <a:off x="6292663" y="2166450"/>
            <a:ext cx="2168922" cy="1453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2" name="Shape 612"/>
        <p:cNvGrpSpPr/>
        <p:nvPr/>
      </p:nvGrpSpPr>
      <p:grpSpPr>
        <a:xfrm>
          <a:off x="0" y="0"/>
          <a:ext cx="0" cy="0"/>
          <a:chOff x="0" y="0"/>
          <a:chExt cx="0" cy="0"/>
        </a:xfrm>
      </p:grpSpPr>
      <p:sp>
        <p:nvSpPr>
          <p:cNvPr id="613" name="Google Shape;613;p68"/>
          <p:cNvSpPr/>
          <p:nvPr/>
        </p:nvSpPr>
        <p:spPr>
          <a:xfrm>
            <a:off x="423150" y="1160875"/>
            <a:ext cx="26433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All</a:t>
            </a:r>
            <a:endParaRPr b="1">
              <a:solidFill>
                <a:schemeClr val="dk1"/>
              </a:solidFill>
            </a:endParaRPr>
          </a:p>
        </p:txBody>
      </p:sp>
      <p:sp>
        <p:nvSpPr>
          <p:cNvPr id="614" name="Google Shape;614;p68"/>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615" name="Google Shape;615;p68"/>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616" name="Google Shape;616;p68"/>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617" name="Google Shape;617;p68"/>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618" name="Google Shape;618;p68"/>
          <p:cNvSpPr txBox="1"/>
          <p:nvPr>
            <p:ph type="title"/>
          </p:nvPr>
        </p:nvSpPr>
        <p:spPr>
          <a:xfrm>
            <a:off x="445348" y="67097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Prediction Ouput</a:t>
            </a:r>
            <a:endParaRPr>
              <a:solidFill>
                <a:srgbClr val="FFC000"/>
              </a:solidFill>
              <a:latin typeface="Proxima Nova"/>
              <a:ea typeface="Proxima Nova"/>
              <a:cs typeface="Proxima Nova"/>
              <a:sym typeface="Proxima Nova"/>
            </a:endParaRPr>
          </a:p>
        </p:txBody>
      </p:sp>
      <p:sp>
        <p:nvSpPr>
          <p:cNvPr id="619" name="Google Shape;619;p68"/>
          <p:cNvSpPr/>
          <p:nvPr/>
        </p:nvSpPr>
        <p:spPr>
          <a:xfrm>
            <a:off x="423150" y="907200"/>
            <a:ext cx="83406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Features</a:t>
            </a:r>
            <a:endParaRPr b="1">
              <a:solidFill>
                <a:schemeClr val="dk1"/>
              </a:solidFill>
            </a:endParaRPr>
          </a:p>
        </p:txBody>
      </p:sp>
      <p:cxnSp>
        <p:nvCxnSpPr>
          <p:cNvPr id="620" name="Google Shape;620;p68"/>
          <p:cNvCxnSpPr/>
          <p:nvPr/>
        </p:nvCxnSpPr>
        <p:spPr>
          <a:xfrm>
            <a:off x="3066411" y="1204386"/>
            <a:ext cx="0" cy="3626700"/>
          </a:xfrm>
          <a:prstGeom prst="straightConnector1">
            <a:avLst/>
          </a:prstGeom>
          <a:noFill/>
          <a:ln cap="flat" cmpd="sng" w="9525">
            <a:solidFill>
              <a:schemeClr val="accent1"/>
            </a:solidFill>
            <a:prstDash val="dashDot"/>
            <a:round/>
            <a:headEnd len="med" w="med" type="none"/>
            <a:tailEnd len="med" w="med" type="none"/>
          </a:ln>
        </p:spPr>
      </p:cxnSp>
      <p:cxnSp>
        <p:nvCxnSpPr>
          <p:cNvPr id="621" name="Google Shape;621;p68"/>
          <p:cNvCxnSpPr/>
          <p:nvPr/>
        </p:nvCxnSpPr>
        <p:spPr>
          <a:xfrm>
            <a:off x="5938911" y="1227611"/>
            <a:ext cx="0" cy="3626700"/>
          </a:xfrm>
          <a:prstGeom prst="straightConnector1">
            <a:avLst/>
          </a:prstGeom>
          <a:noFill/>
          <a:ln cap="flat" cmpd="sng" w="9525">
            <a:solidFill>
              <a:schemeClr val="accent1"/>
            </a:solidFill>
            <a:prstDash val="dashDot"/>
            <a:round/>
            <a:headEnd len="med" w="med" type="none"/>
            <a:tailEnd len="med" w="med" type="none"/>
          </a:ln>
        </p:spPr>
      </p:cxnSp>
      <p:sp>
        <p:nvSpPr>
          <p:cNvPr id="622" name="Google Shape;622;p68"/>
          <p:cNvSpPr/>
          <p:nvPr/>
        </p:nvSpPr>
        <p:spPr>
          <a:xfrm>
            <a:off x="3082450" y="1204100"/>
            <a:ext cx="28566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Positive</a:t>
            </a:r>
            <a:endParaRPr b="1">
              <a:solidFill>
                <a:schemeClr val="dk1"/>
              </a:solidFill>
            </a:endParaRPr>
          </a:p>
        </p:txBody>
      </p:sp>
      <p:sp>
        <p:nvSpPr>
          <p:cNvPr id="623" name="Google Shape;623;p68"/>
          <p:cNvSpPr/>
          <p:nvPr/>
        </p:nvSpPr>
        <p:spPr>
          <a:xfrm>
            <a:off x="5955050" y="1204100"/>
            <a:ext cx="2808600" cy="30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GB" sz="2000">
                <a:solidFill>
                  <a:schemeClr val="accent2"/>
                </a:solidFill>
                <a:latin typeface="Proxima Nova"/>
                <a:ea typeface="Proxima Nova"/>
                <a:cs typeface="Proxima Nova"/>
                <a:sym typeface="Proxima Nova"/>
              </a:rPr>
              <a:t>Negative</a:t>
            </a:r>
            <a:endParaRPr b="1">
              <a:solidFill>
                <a:schemeClr val="dk1"/>
              </a:solidFill>
            </a:endParaRPr>
          </a:p>
        </p:txBody>
      </p:sp>
      <p:sp>
        <p:nvSpPr>
          <p:cNvPr id="624" name="Google Shape;624;p68"/>
          <p:cNvSpPr txBox="1"/>
          <p:nvPr>
            <p:ph type="title"/>
          </p:nvPr>
        </p:nvSpPr>
        <p:spPr>
          <a:xfrm>
            <a:off x="467698" y="198350"/>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Our evaluation on Our machine learning result (1/2)</a:t>
            </a:r>
            <a:endParaRPr b="0">
              <a:solidFill>
                <a:srgbClr val="00C682"/>
              </a:solidFill>
              <a:latin typeface="Proxima Nova"/>
              <a:ea typeface="Proxima Nova"/>
              <a:cs typeface="Proxima Nova"/>
              <a:sym typeface="Proxima Nova"/>
            </a:endParaRPr>
          </a:p>
        </p:txBody>
      </p:sp>
      <p:pic>
        <p:nvPicPr>
          <p:cNvPr id="625" name="Google Shape;625;p68"/>
          <p:cNvPicPr preferRelativeResize="0"/>
          <p:nvPr/>
        </p:nvPicPr>
        <p:blipFill>
          <a:blip r:embed="rId3">
            <a:alphaModFix/>
          </a:blip>
          <a:stretch>
            <a:fillRect/>
          </a:stretch>
        </p:blipFill>
        <p:spPr>
          <a:xfrm>
            <a:off x="6108024" y="1730674"/>
            <a:ext cx="2502650" cy="2917445"/>
          </a:xfrm>
          <a:prstGeom prst="rect">
            <a:avLst/>
          </a:prstGeom>
          <a:noFill/>
          <a:ln>
            <a:noFill/>
          </a:ln>
        </p:spPr>
      </p:pic>
      <p:pic>
        <p:nvPicPr>
          <p:cNvPr id="626" name="Google Shape;626;p68"/>
          <p:cNvPicPr preferRelativeResize="0"/>
          <p:nvPr/>
        </p:nvPicPr>
        <p:blipFill>
          <a:blip r:embed="rId4">
            <a:alphaModFix/>
          </a:blip>
          <a:stretch>
            <a:fillRect/>
          </a:stretch>
        </p:blipFill>
        <p:spPr>
          <a:xfrm>
            <a:off x="3181026" y="1704249"/>
            <a:ext cx="2574875" cy="2970294"/>
          </a:xfrm>
          <a:prstGeom prst="rect">
            <a:avLst/>
          </a:prstGeom>
          <a:noFill/>
          <a:ln>
            <a:noFill/>
          </a:ln>
        </p:spPr>
      </p:pic>
      <p:pic>
        <p:nvPicPr>
          <p:cNvPr id="627" name="Google Shape;627;p68"/>
          <p:cNvPicPr preferRelativeResize="0"/>
          <p:nvPr/>
        </p:nvPicPr>
        <p:blipFill>
          <a:blip r:embed="rId5">
            <a:alphaModFix/>
          </a:blip>
          <a:stretch>
            <a:fillRect/>
          </a:stretch>
        </p:blipFill>
        <p:spPr>
          <a:xfrm>
            <a:off x="423150" y="1669225"/>
            <a:ext cx="2574875" cy="29702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1" name="Shape 631"/>
        <p:cNvGrpSpPr/>
        <p:nvPr/>
      </p:nvGrpSpPr>
      <p:grpSpPr>
        <a:xfrm>
          <a:off x="0" y="0"/>
          <a:ext cx="0" cy="0"/>
          <a:chOff x="0" y="0"/>
          <a:chExt cx="0" cy="0"/>
        </a:xfrm>
      </p:grpSpPr>
      <p:sp>
        <p:nvSpPr>
          <p:cNvPr id="632" name="Google Shape;632;p69"/>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633" name="Google Shape;633;p69"/>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634" name="Google Shape;634;p69"/>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635" name="Google Shape;635;p69"/>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636" name="Google Shape;636;p69"/>
          <p:cNvSpPr txBox="1"/>
          <p:nvPr>
            <p:ph type="title"/>
          </p:nvPr>
        </p:nvSpPr>
        <p:spPr>
          <a:xfrm>
            <a:off x="493973" y="162621"/>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lang="en-GB">
                <a:solidFill>
                  <a:srgbClr val="FFC000"/>
                </a:solidFill>
                <a:latin typeface="Proxima Nova"/>
                <a:ea typeface="Proxima Nova"/>
                <a:cs typeface="Proxima Nova"/>
                <a:sym typeface="Proxima Nova"/>
              </a:rPr>
              <a:t>Conclusion</a:t>
            </a:r>
            <a:endParaRPr>
              <a:solidFill>
                <a:srgbClr val="FFC000"/>
              </a:solidFill>
              <a:latin typeface="Proxima Nova"/>
              <a:ea typeface="Proxima Nova"/>
              <a:cs typeface="Proxima Nova"/>
              <a:sym typeface="Proxima Nova"/>
            </a:endParaRPr>
          </a:p>
        </p:txBody>
      </p:sp>
      <p:sp>
        <p:nvSpPr>
          <p:cNvPr id="637" name="Google Shape;637;p69"/>
          <p:cNvSpPr/>
          <p:nvPr/>
        </p:nvSpPr>
        <p:spPr>
          <a:xfrm>
            <a:off x="423150" y="907200"/>
            <a:ext cx="83406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Strong Related Values</a:t>
            </a:r>
            <a:endParaRPr b="1">
              <a:solidFill>
                <a:schemeClr val="dk1"/>
              </a:solidFill>
            </a:endParaRPr>
          </a:p>
        </p:txBody>
      </p:sp>
      <p:sp>
        <p:nvSpPr>
          <p:cNvPr id="638" name="Google Shape;638;p69"/>
          <p:cNvSpPr/>
          <p:nvPr/>
        </p:nvSpPr>
        <p:spPr>
          <a:xfrm>
            <a:off x="4776450" y="1382975"/>
            <a:ext cx="3267900" cy="1299900"/>
          </a:xfrm>
          <a:prstGeom prst="rect">
            <a:avLst/>
          </a:prstGeom>
          <a:noFill/>
          <a:ln cap="flat" cmpd="sng" w="9525">
            <a:solidFill>
              <a:srgbClr val="FFCC75"/>
            </a:solidFill>
            <a:prstDash val="dash"/>
            <a:round/>
            <a:headEnd len="sm" w="sm" type="none"/>
            <a:tailEnd len="sm" w="sm" type="none"/>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GB" sz="1000">
                <a:solidFill>
                  <a:schemeClr val="dk2"/>
                </a:solidFill>
                <a:latin typeface="Proxima Nova"/>
                <a:ea typeface="Proxima Nova"/>
                <a:cs typeface="Proxima Nova"/>
                <a:sym typeface="Proxima Nova"/>
              </a:rPr>
              <a:t>From the results of the machine learning analysis above, we can see that the biggest factor that affects the survivalbility rate is </a:t>
            </a:r>
            <a:r>
              <a:rPr b="1" i="1" lang="en-GB" sz="1000">
                <a:solidFill>
                  <a:schemeClr val="dk2"/>
                </a:solidFill>
                <a:latin typeface="Proxima Nova"/>
                <a:ea typeface="Proxima Nova"/>
                <a:cs typeface="Proxima Nova"/>
                <a:sym typeface="Proxima Nova"/>
              </a:rPr>
              <a:t>Sex</a:t>
            </a:r>
            <a:r>
              <a:rPr lang="en-GB" sz="1000">
                <a:solidFill>
                  <a:schemeClr val="dk2"/>
                </a:solidFill>
                <a:latin typeface="Proxima Nova"/>
                <a:ea typeface="Proxima Nova"/>
                <a:cs typeface="Proxima Nova"/>
                <a:sym typeface="Proxima Nova"/>
              </a:rPr>
              <a:t> . Sex has an important role in this titanic case and hopefully in the future we can learn more about safety procedures that allow us to save everyone regardless of gender. </a:t>
            </a:r>
            <a:endParaRPr sz="10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00">
              <a:solidFill>
                <a:schemeClr val="dk2"/>
              </a:solidFill>
              <a:latin typeface="Proxima Nova"/>
              <a:ea typeface="Proxima Nova"/>
              <a:cs typeface="Proxima Nova"/>
              <a:sym typeface="Proxima Nova"/>
            </a:endParaRPr>
          </a:p>
        </p:txBody>
      </p:sp>
      <p:sp>
        <p:nvSpPr>
          <p:cNvPr id="639" name="Google Shape;639;p69"/>
          <p:cNvSpPr/>
          <p:nvPr/>
        </p:nvSpPr>
        <p:spPr>
          <a:xfrm>
            <a:off x="6107575" y="3432675"/>
            <a:ext cx="2571300" cy="1299900"/>
          </a:xfrm>
          <a:prstGeom prst="rect">
            <a:avLst/>
          </a:prstGeom>
          <a:noFill/>
          <a:ln cap="flat" cmpd="sng" w="9525">
            <a:solidFill>
              <a:srgbClr val="FFC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Random Forest also give good performance is not overfitting or underfitting as well with scores 0.86</a:t>
            </a:r>
            <a:endParaRPr sz="100">
              <a:solidFill>
                <a:schemeClr val="dk2"/>
              </a:solidFill>
              <a:latin typeface="Proxima Nova"/>
              <a:ea typeface="Proxima Nova"/>
              <a:cs typeface="Proxima Nova"/>
              <a:sym typeface="Proxima Nova"/>
            </a:endParaRPr>
          </a:p>
        </p:txBody>
      </p:sp>
      <p:sp>
        <p:nvSpPr>
          <p:cNvPr id="640" name="Google Shape;640;p69"/>
          <p:cNvSpPr/>
          <p:nvPr/>
        </p:nvSpPr>
        <p:spPr>
          <a:xfrm>
            <a:off x="338425" y="2959988"/>
            <a:ext cx="83406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ML Performance</a:t>
            </a:r>
            <a:endParaRPr b="1">
              <a:solidFill>
                <a:schemeClr val="dk1"/>
              </a:solidFill>
            </a:endParaRPr>
          </a:p>
        </p:txBody>
      </p:sp>
      <p:sp>
        <p:nvSpPr>
          <p:cNvPr id="641" name="Google Shape;641;p69"/>
          <p:cNvSpPr/>
          <p:nvPr/>
        </p:nvSpPr>
        <p:spPr>
          <a:xfrm>
            <a:off x="2621200" y="3432675"/>
            <a:ext cx="3267900" cy="1299900"/>
          </a:xfrm>
          <a:prstGeom prst="rect">
            <a:avLst/>
          </a:prstGeom>
          <a:noFill/>
          <a:ln cap="flat" cmpd="sng" w="9525">
            <a:solidFill>
              <a:srgbClr val="FFC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Turns out Random Forest Classifier Performance is not good enough with positive correlation. We can conclude that positive correlation variable does not give huge impact for the machine learning training process. </a:t>
            </a:r>
            <a:endParaRPr sz="100">
              <a:solidFill>
                <a:schemeClr val="dk2"/>
              </a:solidFill>
              <a:latin typeface="Proxima Nova"/>
              <a:ea typeface="Proxima Nova"/>
              <a:cs typeface="Proxima Nova"/>
              <a:sym typeface="Proxima Nova"/>
            </a:endParaRPr>
          </a:p>
        </p:txBody>
      </p:sp>
      <p:pic>
        <p:nvPicPr>
          <p:cNvPr id="642" name="Google Shape;642;p69"/>
          <p:cNvPicPr preferRelativeResize="0"/>
          <p:nvPr/>
        </p:nvPicPr>
        <p:blipFill>
          <a:blip r:embed="rId3">
            <a:alphaModFix/>
          </a:blip>
          <a:stretch>
            <a:fillRect/>
          </a:stretch>
        </p:blipFill>
        <p:spPr>
          <a:xfrm>
            <a:off x="1460874" y="1259152"/>
            <a:ext cx="1940100" cy="1652810"/>
          </a:xfrm>
          <a:prstGeom prst="rect">
            <a:avLst/>
          </a:prstGeom>
          <a:noFill/>
          <a:ln>
            <a:noFill/>
          </a:ln>
        </p:spPr>
      </p:pic>
      <p:pic>
        <p:nvPicPr>
          <p:cNvPr id="643" name="Google Shape;643;p69"/>
          <p:cNvPicPr preferRelativeResize="0"/>
          <p:nvPr/>
        </p:nvPicPr>
        <p:blipFill>
          <a:blip r:embed="rId4">
            <a:alphaModFix/>
          </a:blip>
          <a:stretch>
            <a:fillRect/>
          </a:stretch>
        </p:blipFill>
        <p:spPr>
          <a:xfrm>
            <a:off x="397025" y="3354550"/>
            <a:ext cx="2127700" cy="142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70"/>
          <p:cNvPicPr preferRelativeResize="0"/>
          <p:nvPr/>
        </p:nvPicPr>
        <p:blipFill>
          <a:blip r:embed="rId3">
            <a:alphaModFix/>
          </a:blip>
          <a:stretch>
            <a:fillRect/>
          </a:stretch>
        </p:blipFill>
        <p:spPr>
          <a:xfrm>
            <a:off x="0" y="1325"/>
            <a:ext cx="9143988" cy="5143500"/>
          </a:xfrm>
          <a:prstGeom prst="rect">
            <a:avLst/>
          </a:prstGeom>
          <a:noFill/>
          <a:ln>
            <a:noFill/>
          </a:ln>
        </p:spPr>
      </p:pic>
      <p:sp>
        <p:nvSpPr>
          <p:cNvPr id="649" name="Google Shape;649;p70"/>
          <p:cNvSpPr txBox="1"/>
          <p:nvPr/>
        </p:nvSpPr>
        <p:spPr>
          <a:xfrm>
            <a:off x="3397850" y="4901350"/>
            <a:ext cx="2348100" cy="152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rgbClr val="FFFFFF"/>
                </a:solidFill>
              </a:rPr>
              <a:t>June 2022</a:t>
            </a:r>
            <a:endParaRPr i="0" sz="700" u="none" cap="none" strike="noStrike">
              <a:solidFill>
                <a:srgbClr val="FFFFFF"/>
              </a:solidFill>
            </a:endParaRPr>
          </a:p>
        </p:txBody>
      </p:sp>
      <p:sp>
        <p:nvSpPr>
          <p:cNvPr id="650" name="Google Shape;650;p70"/>
          <p:cNvSpPr txBox="1"/>
          <p:nvPr/>
        </p:nvSpPr>
        <p:spPr>
          <a:xfrm>
            <a:off x="437300" y="1655150"/>
            <a:ext cx="4043100" cy="5688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lang="en-GB" sz="4000">
                <a:solidFill>
                  <a:srgbClr val="FFFFFF"/>
                </a:solidFill>
                <a:latin typeface="Proxima Nova"/>
                <a:ea typeface="Proxima Nova"/>
                <a:cs typeface="Proxima Nova"/>
                <a:sym typeface="Proxima Nova"/>
              </a:rPr>
              <a:t>Thank you</a:t>
            </a:r>
            <a:endParaRPr sz="4000">
              <a:solidFill>
                <a:srgbClr val="FFFFFF"/>
              </a:solidFill>
              <a:latin typeface="Proxima Nova"/>
              <a:ea typeface="Proxima Nova"/>
              <a:cs typeface="Proxima Nova"/>
              <a:sym typeface="Proxima Nova"/>
            </a:endParaRPr>
          </a:p>
        </p:txBody>
      </p:sp>
      <p:sp>
        <p:nvSpPr>
          <p:cNvPr id="651" name="Google Shape;651;p70"/>
          <p:cNvSpPr/>
          <p:nvPr/>
        </p:nvSpPr>
        <p:spPr>
          <a:xfrm>
            <a:off x="0" y="3528400"/>
            <a:ext cx="9144000" cy="16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0"/>
          <p:cNvSpPr txBox="1"/>
          <p:nvPr/>
        </p:nvSpPr>
        <p:spPr>
          <a:xfrm>
            <a:off x="496950" y="4232000"/>
            <a:ext cx="8205900" cy="307800"/>
          </a:xfrm>
          <a:prstGeom prst="rect">
            <a:avLst/>
          </a:prstGeom>
          <a:solidFill>
            <a:schemeClr val="accent1"/>
          </a:solidFill>
          <a:ln>
            <a:noFill/>
          </a:ln>
        </p:spPr>
        <p:txBody>
          <a:bodyPr anchorCtr="0" anchor="t" bIns="91425" lIns="0" spcFirstLastPara="1" rIns="91425" wrap="square" tIns="91425">
            <a:spAutoFit/>
          </a:bodyPr>
          <a:lstStyle/>
          <a:p>
            <a:pPr indent="0" lvl="0" marL="0" rtl="0" algn="l">
              <a:spcBef>
                <a:spcPts val="0"/>
              </a:spcBef>
              <a:spcAft>
                <a:spcPts val="0"/>
              </a:spcAft>
              <a:buNone/>
            </a:pPr>
            <a:r>
              <a:rPr lang="en-GB" sz="800">
                <a:solidFill>
                  <a:srgbClr val="FFFFFF"/>
                </a:solidFill>
              </a:rPr>
              <a:t>CopyRight @ Kelompok Daniel Alexander</a:t>
            </a:r>
            <a:endParaRPr sz="8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71"/>
          <p:cNvPicPr preferRelativeResize="0"/>
          <p:nvPr/>
        </p:nvPicPr>
        <p:blipFill>
          <a:blip r:embed="rId3">
            <a:alphaModFix/>
          </a:blip>
          <a:stretch>
            <a:fillRect/>
          </a:stretch>
        </p:blipFill>
        <p:spPr>
          <a:xfrm>
            <a:off x="0" y="1325"/>
            <a:ext cx="9143988" cy="5143500"/>
          </a:xfrm>
          <a:prstGeom prst="rect">
            <a:avLst/>
          </a:prstGeom>
          <a:noFill/>
          <a:ln>
            <a:noFill/>
          </a:ln>
        </p:spPr>
      </p:pic>
      <p:sp>
        <p:nvSpPr>
          <p:cNvPr id="658" name="Google Shape;658;p71"/>
          <p:cNvSpPr txBox="1"/>
          <p:nvPr/>
        </p:nvSpPr>
        <p:spPr>
          <a:xfrm>
            <a:off x="3397850" y="4901350"/>
            <a:ext cx="2348100" cy="152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rgbClr val="FFFFFF"/>
                </a:solidFill>
              </a:rPr>
              <a:t>June 2022</a:t>
            </a:r>
            <a:endParaRPr i="0" sz="700" u="none" cap="none" strike="noStrike">
              <a:solidFill>
                <a:srgbClr val="FFFFFF"/>
              </a:solidFill>
            </a:endParaRPr>
          </a:p>
        </p:txBody>
      </p:sp>
      <p:sp>
        <p:nvSpPr>
          <p:cNvPr id="659" name="Google Shape;659;p71"/>
          <p:cNvSpPr txBox="1"/>
          <p:nvPr/>
        </p:nvSpPr>
        <p:spPr>
          <a:xfrm>
            <a:off x="437300" y="1655150"/>
            <a:ext cx="4043100" cy="5688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lang="en-GB" sz="4000">
                <a:solidFill>
                  <a:srgbClr val="FFFFFF"/>
                </a:solidFill>
                <a:latin typeface="Proxima Nova"/>
                <a:ea typeface="Proxima Nova"/>
                <a:cs typeface="Proxima Nova"/>
                <a:sym typeface="Proxima Nova"/>
              </a:rPr>
              <a:t>Appendix</a:t>
            </a:r>
            <a:endParaRPr sz="4000">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2"/>
          <p:cNvSpPr txBox="1"/>
          <p:nvPr/>
        </p:nvSpPr>
        <p:spPr>
          <a:xfrm>
            <a:off x="275375" y="101675"/>
            <a:ext cx="6609900" cy="402000"/>
          </a:xfrm>
          <a:prstGeom prst="rect">
            <a:avLst/>
          </a:prstGeom>
          <a:noFill/>
          <a:ln>
            <a:noFill/>
          </a:ln>
        </p:spPr>
        <p:txBody>
          <a:bodyPr anchorCtr="0" anchor="t" bIns="0" lIns="0" spcFirstLastPara="1" rIns="0" wrap="square" tIns="9525">
            <a:spAutoFit/>
          </a:bodyPr>
          <a:lstStyle/>
          <a:p>
            <a:pPr indent="0" lvl="0" marL="12700" marR="0" rtl="0" algn="l">
              <a:lnSpc>
                <a:spcPct val="85000"/>
              </a:lnSpc>
              <a:spcBef>
                <a:spcPts val="0"/>
              </a:spcBef>
              <a:spcAft>
                <a:spcPts val="0"/>
              </a:spcAft>
              <a:buClr>
                <a:srgbClr val="000000"/>
              </a:buClr>
              <a:buSzPts val="1800"/>
              <a:buFont typeface="Arial"/>
              <a:buNone/>
            </a:pPr>
            <a:r>
              <a:rPr lang="en-GB" sz="3000">
                <a:solidFill>
                  <a:srgbClr val="888888"/>
                </a:solidFill>
                <a:latin typeface="Proxima Nova"/>
                <a:ea typeface="Proxima Nova"/>
                <a:cs typeface="Proxima Nova"/>
                <a:sym typeface="Proxima Nova"/>
              </a:rPr>
              <a:t>Appendix (slide 9 )</a:t>
            </a:r>
            <a:endParaRPr i="0" sz="3000" u="none" cap="none" strike="noStrike">
              <a:solidFill>
                <a:srgbClr val="888888"/>
              </a:solidFill>
              <a:latin typeface="Proxima Nova"/>
              <a:ea typeface="Proxima Nova"/>
              <a:cs typeface="Proxima Nova"/>
              <a:sym typeface="Proxima Nova"/>
            </a:endParaRPr>
          </a:p>
        </p:txBody>
      </p:sp>
      <p:sp>
        <p:nvSpPr>
          <p:cNvPr id="665" name="Google Shape;665;p72"/>
          <p:cNvSpPr txBox="1"/>
          <p:nvPr/>
        </p:nvSpPr>
        <p:spPr>
          <a:xfrm>
            <a:off x="3397850" y="4901350"/>
            <a:ext cx="2348100" cy="152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rgbClr val="FFFFFF"/>
                </a:solidFill>
              </a:rPr>
              <a:t>June 2022</a:t>
            </a:r>
            <a:endParaRPr i="0" sz="700" u="none" cap="none" strike="noStrike">
              <a:solidFill>
                <a:srgbClr val="FFFFFF"/>
              </a:solidFill>
            </a:endParaRPr>
          </a:p>
        </p:txBody>
      </p:sp>
      <p:pic>
        <p:nvPicPr>
          <p:cNvPr id="666" name="Google Shape;666;p72"/>
          <p:cNvPicPr preferRelativeResize="0"/>
          <p:nvPr/>
        </p:nvPicPr>
        <p:blipFill>
          <a:blip r:embed="rId3">
            <a:alphaModFix/>
          </a:blip>
          <a:stretch>
            <a:fillRect/>
          </a:stretch>
        </p:blipFill>
        <p:spPr>
          <a:xfrm>
            <a:off x="591475" y="656075"/>
            <a:ext cx="7604942" cy="4092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3"/>
          <p:cNvSpPr txBox="1"/>
          <p:nvPr/>
        </p:nvSpPr>
        <p:spPr>
          <a:xfrm>
            <a:off x="275375" y="101675"/>
            <a:ext cx="6609900" cy="402000"/>
          </a:xfrm>
          <a:prstGeom prst="rect">
            <a:avLst/>
          </a:prstGeom>
          <a:noFill/>
          <a:ln>
            <a:noFill/>
          </a:ln>
        </p:spPr>
        <p:txBody>
          <a:bodyPr anchorCtr="0" anchor="t" bIns="0" lIns="0" spcFirstLastPara="1" rIns="0" wrap="square" tIns="9525">
            <a:spAutoFit/>
          </a:bodyPr>
          <a:lstStyle/>
          <a:p>
            <a:pPr indent="0" lvl="0" marL="0" marR="0" rtl="0" algn="l">
              <a:lnSpc>
                <a:spcPct val="85000"/>
              </a:lnSpc>
              <a:spcBef>
                <a:spcPts val="0"/>
              </a:spcBef>
              <a:spcAft>
                <a:spcPts val="0"/>
              </a:spcAft>
              <a:buClr>
                <a:srgbClr val="000000"/>
              </a:buClr>
              <a:buSzPts val="1800"/>
              <a:buFont typeface="Arial"/>
              <a:buNone/>
            </a:pPr>
            <a:r>
              <a:rPr lang="en-GB" sz="3000">
                <a:solidFill>
                  <a:srgbClr val="888888"/>
                </a:solidFill>
                <a:latin typeface="Proxima Nova"/>
                <a:ea typeface="Proxima Nova"/>
                <a:cs typeface="Proxima Nova"/>
                <a:sym typeface="Proxima Nova"/>
              </a:rPr>
              <a:t>Journal</a:t>
            </a:r>
            <a:endParaRPr i="0" sz="3000" u="none" cap="none" strike="noStrike">
              <a:solidFill>
                <a:srgbClr val="888888"/>
              </a:solidFill>
              <a:latin typeface="Proxima Nova"/>
              <a:ea typeface="Proxima Nova"/>
              <a:cs typeface="Proxima Nova"/>
              <a:sym typeface="Proxima Nova"/>
            </a:endParaRPr>
          </a:p>
        </p:txBody>
      </p:sp>
      <p:sp>
        <p:nvSpPr>
          <p:cNvPr id="672" name="Google Shape;672;p73"/>
          <p:cNvSpPr txBox="1"/>
          <p:nvPr/>
        </p:nvSpPr>
        <p:spPr>
          <a:xfrm>
            <a:off x="3397850" y="4901350"/>
            <a:ext cx="2348100" cy="1527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rgbClr val="FFFFFF"/>
                </a:solidFill>
              </a:rPr>
              <a:t>June 2022</a:t>
            </a:r>
            <a:endParaRPr i="0" sz="700" u="none" cap="none" strike="noStrike">
              <a:solidFill>
                <a:srgbClr val="FFFFFF"/>
              </a:solidFill>
            </a:endParaRPr>
          </a:p>
        </p:txBody>
      </p:sp>
      <p:sp>
        <p:nvSpPr>
          <p:cNvPr id="673" name="Google Shape;673;p73"/>
          <p:cNvSpPr txBox="1"/>
          <p:nvPr/>
        </p:nvSpPr>
        <p:spPr>
          <a:xfrm>
            <a:off x="275375" y="785600"/>
            <a:ext cx="7946400" cy="19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[1] A. G. Kosheleva Vladik Kreinovich, and Olga, “Why 70/30 or 80/20 Relation Between Training and Testing Sets: A Pedagogical Explanation”.</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[2] M. Hardy, “Pareto’s Law,” </a:t>
            </a:r>
            <a:r>
              <a:rPr i="1" lang="en-GB" sz="1000">
                <a:solidFill>
                  <a:schemeClr val="dk1"/>
                </a:solidFill>
              </a:rPr>
              <a:t>The Mathematical Intelligencer</a:t>
            </a:r>
            <a:r>
              <a:rPr lang="en-GB" sz="1000">
                <a:solidFill>
                  <a:schemeClr val="dk1"/>
                </a:solidFill>
              </a:rPr>
              <a:t>, vol. 32, no. 3, pp. 38–43, Jul. 2010, doi: 10.1007/s00283-010-9159-2.</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[3] M. Debczak, “The Origins of ‘Women and Children’ First,” </a:t>
            </a:r>
            <a:r>
              <a:rPr i="1" lang="en-GB" sz="1000">
                <a:solidFill>
                  <a:schemeClr val="dk1"/>
                </a:solidFill>
              </a:rPr>
              <a:t>Mental Floss</a:t>
            </a:r>
            <a:r>
              <a:rPr lang="en-GB" sz="1000">
                <a:solidFill>
                  <a:schemeClr val="dk1"/>
                </a:solidFill>
              </a:rPr>
              <a:t>, Apr. 19, 2022. [Online]. Available:</a:t>
            </a:r>
            <a:r>
              <a:rPr lang="en-GB" sz="1000">
                <a:solidFill>
                  <a:schemeClr val="dk1"/>
                </a:solidFill>
                <a:uFill>
                  <a:noFill/>
                </a:uFill>
                <a:hlinkClick r:id="rId3">
                  <a:extLst>
                    <a:ext uri="{A12FA001-AC4F-418D-AE19-62706E023703}">
                      <ahyp:hlinkClr val="tx"/>
                    </a:ext>
                  </a:extLst>
                </a:hlinkClick>
              </a:rPr>
              <a:t> </a:t>
            </a:r>
            <a:r>
              <a:rPr lang="en-GB" sz="1000" u="sng">
                <a:solidFill>
                  <a:schemeClr val="hlink"/>
                </a:solidFill>
                <a:hlinkClick r:id="rId4"/>
              </a:rPr>
              <a:t>https://www.mentalfloss.com/posts/women-and-children-first-origins-titanic</a:t>
            </a:r>
            <a:endParaRPr sz="1000" u="sng">
              <a:solidFill>
                <a:schemeClr val="hlink"/>
              </a:solidFill>
            </a:endParaRPr>
          </a:p>
          <a:p>
            <a:pPr indent="0" lvl="0" marL="0" rtl="0" algn="l">
              <a:lnSpc>
                <a:spcPct val="115000"/>
              </a:lnSpc>
              <a:spcBef>
                <a:spcPts val="0"/>
              </a:spcBef>
              <a:spcAft>
                <a:spcPts val="0"/>
              </a:spcAft>
              <a:buNone/>
            </a:pPr>
            <a:r>
              <a:rPr lang="en-GB" sz="1000">
                <a:solidFill>
                  <a:schemeClr val="dk1"/>
                </a:solidFill>
              </a:rPr>
              <a:t>[4]B. S. Frey, D. A. Savage, and B. Torgler, “Noblesse oblige? Determinants of survival in a life-and-death situation,” Journal of Economic Behavior &amp; Organization, vol. 74, no. 1–2, pp. 1–11, May 2010, doi: 10.1016/j.jebo.2010.02.005.</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[5]J. Nithyashri and G. Kulanthaivel, “Classification of human age based on Neural Network using FG-NET Aging database and Wavelets,” 2012 Fourth International Conference on Advanced Computing (ICoAC), Dec. 2012, doi: 10.1109/icoac.2012.6416855.</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4"/>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Reference</a:t>
            </a:r>
            <a:endParaRPr/>
          </a:p>
        </p:txBody>
      </p:sp>
      <p:sp>
        <p:nvSpPr>
          <p:cNvPr id="679" name="Google Shape;679;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467686" y="264838"/>
            <a:ext cx="72228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We have understand about the dataset and set our scope of work with the </a:t>
            </a:r>
            <a:r>
              <a:rPr b="0" lang="en-GB">
                <a:solidFill>
                  <a:srgbClr val="585858"/>
                </a:solidFill>
                <a:latin typeface="Proxima Nova"/>
                <a:ea typeface="Proxima Nova"/>
                <a:cs typeface="Proxima Nova"/>
                <a:sym typeface="Proxima Nova"/>
              </a:rPr>
              <a:t>availability</a:t>
            </a:r>
            <a:r>
              <a:rPr b="0" lang="en-GB">
                <a:solidFill>
                  <a:srgbClr val="585858"/>
                </a:solidFill>
                <a:latin typeface="Proxima Nova"/>
                <a:ea typeface="Proxima Nova"/>
                <a:cs typeface="Proxima Nova"/>
                <a:sym typeface="Proxima Nova"/>
              </a:rPr>
              <a:t> for our project execution..</a:t>
            </a:r>
            <a:endParaRPr b="0">
              <a:solidFill>
                <a:srgbClr val="00C682"/>
              </a:solidFill>
              <a:latin typeface="Proxima Nova"/>
              <a:ea typeface="Proxima Nova"/>
              <a:cs typeface="Proxima Nova"/>
              <a:sym typeface="Proxima Nova"/>
            </a:endParaRPr>
          </a:p>
        </p:txBody>
      </p:sp>
      <p:sp>
        <p:nvSpPr>
          <p:cNvPr id="210" name="Google Shape;210;p40"/>
          <p:cNvSpPr txBox="1"/>
          <p:nvPr>
            <p:ph idx="1" type="body"/>
          </p:nvPr>
        </p:nvSpPr>
        <p:spPr>
          <a:xfrm>
            <a:off x="1971239" y="5087413"/>
            <a:ext cx="1818600" cy="739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sz="1000">
                <a:solidFill>
                  <a:schemeClr val="dk1"/>
                </a:solidFill>
                <a:latin typeface="Proxima Nova"/>
                <a:ea typeface="Proxima Nova"/>
                <a:cs typeface="Proxima Nova"/>
                <a:sym typeface="Proxima Nova"/>
              </a:rPr>
              <a:t>Our vision is to build a connection throughout the community for those who has the same interest in programming field and expands everyone knowledge in programming.</a:t>
            </a:r>
            <a:endParaRPr sz="1000">
              <a:solidFill>
                <a:schemeClr val="dk1"/>
              </a:solidFill>
              <a:latin typeface="Proxima Nova"/>
              <a:ea typeface="Proxima Nova"/>
              <a:cs typeface="Proxima Nova"/>
              <a:sym typeface="Proxima Nova"/>
            </a:endParaRPr>
          </a:p>
        </p:txBody>
      </p:sp>
      <p:sp>
        <p:nvSpPr>
          <p:cNvPr id="211" name="Google Shape;211;p40"/>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212" name="Google Shape;212;p40"/>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213" name="Google Shape;213;p40"/>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214" name="Google Shape;214;p40"/>
          <p:cNvSpPr/>
          <p:nvPr/>
        </p:nvSpPr>
        <p:spPr>
          <a:xfrm>
            <a:off x="423150" y="907200"/>
            <a:ext cx="83406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Project Description</a:t>
            </a:r>
            <a:endParaRPr b="1">
              <a:solidFill>
                <a:schemeClr val="dk1"/>
              </a:solidFill>
            </a:endParaRPr>
          </a:p>
        </p:txBody>
      </p:sp>
      <p:sp>
        <p:nvSpPr>
          <p:cNvPr id="215" name="Google Shape;215;p40"/>
          <p:cNvSpPr txBox="1"/>
          <p:nvPr>
            <p:ph idx="12" type="sldNum"/>
          </p:nvPr>
        </p:nvSpPr>
        <p:spPr>
          <a:xfrm>
            <a:off x="7029038" y="487080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216" name="Google Shape;216;p40"/>
          <p:cNvSpPr txBox="1"/>
          <p:nvPr/>
        </p:nvSpPr>
        <p:spPr>
          <a:xfrm>
            <a:off x="423150" y="1219800"/>
            <a:ext cx="834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The Titanic tragedy is one of the big tragedies in maritime history. This tragedy occurred in April 1912, resulting in deaths out of 1500, including the crew members and passengers on the ship. This tragedy happened because RMS Titanic crashed into an iceberg that damaged the ship, causing water to enter it until it finally sank. Although there were many casualties, some groups still were more likely to survive than others.</a:t>
            </a:r>
            <a:endParaRPr sz="1000"/>
          </a:p>
        </p:txBody>
      </p:sp>
      <p:sp>
        <p:nvSpPr>
          <p:cNvPr id="217" name="Google Shape;217;p40"/>
          <p:cNvSpPr/>
          <p:nvPr/>
        </p:nvSpPr>
        <p:spPr>
          <a:xfrm>
            <a:off x="423150" y="2028875"/>
            <a:ext cx="37329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Project Aim </a:t>
            </a:r>
            <a:endParaRPr b="1">
              <a:solidFill>
                <a:schemeClr val="dk1"/>
              </a:solidFill>
            </a:endParaRPr>
          </a:p>
        </p:txBody>
      </p:sp>
      <p:sp>
        <p:nvSpPr>
          <p:cNvPr id="218" name="Google Shape;218;p40"/>
          <p:cNvSpPr/>
          <p:nvPr/>
        </p:nvSpPr>
        <p:spPr>
          <a:xfrm>
            <a:off x="5030850" y="2028875"/>
            <a:ext cx="37329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Expected Output</a:t>
            </a:r>
            <a:endParaRPr b="1">
              <a:solidFill>
                <a:schemeClr val="dk1"/>
              </a:solidFill>
            </a:endParaRPr>
          </a:p>
        </p:txBody>
      </p:sp>
      <p:sp>
        <p:nvSpPr>
          <p:cNvPr id="219" name="Google Shape;219;p40"/>
          <p:cNvSpPr/>
          <p:nvPr/>
        </p:nvSpPr>
        <p:spPr>
          <a:xfrm>
            <a:off x="1992450" y="2404475"/>
            <a:ext cx="2163600" cy="10035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rPr>
              <a:t>Utilize basic analysis </a:t>
            </a:r>
            <a:r>
              <a:rPr lang="en-GB" sz="1000">
                <a:solidFill>
                  <a:schemeClr val="dk1"/>
                </a:solidFill>
              </a:rPr>
              <a:t>library</a:t>
            </a:r>
            <a:r>
              <a:rPr lang="en-GB" sz="1000">
                <a:solidFill>
                  <a:schemeClr val="dk1"/>
                </a:solidFill>
              </a:rPr>
              <a:t> on python to analyze each variable correlation to measure </a:t>
            </a:r>
            <a:r>
              <a:rPr lang="en-GB" sz="1000">
                <a:solidFill>
                  <a:schemeClr val="dk1"/>
                </a:solidFill>
              </a:rPr>
              <a:t>survivability</a:t>
            </a:r>
            <a:r>
              <a:rPr lang="en-GB" sz="1000">
                <a:solidFill>
                  <a:schemeClr val="dk1"/>
                </a:solidFill>
              </a:rPr>
              <a:t> rate on each variable.</a:t>
            </a:r>
            <a:endParaRPr/>
          </a:p>
        </p:txBody>
      </p:sp>
      <p:sp>
        <p:nvSpPr>
          <p:cNvPr id="220" name="Google Shape;220;p40"/>
          <p:cNvSpPr/>
          <p:nvPr/>
        </p:nvSpPr>
        <p:spPr>
          <a:xfrm rot="5400000">
            <a:off x="4101600" y="2731025"/>
            <a:ext cx="9837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221" name="Google Shape;221;p40"/>
          <p:cNvSpPr/>
          <p:nvPr/>
        </p:nvSpPr>
        <p:spPr>
          <a:xfrm>
            <a:off x="1971250" y="3637638"/>
            <a:ext cx="2163600" cy="10035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rPr>
              <a:t>Utilize machine learning algorithm to predict which variable that create correlation with survivability rate</a:t>
            </a:r>
            <a:endParaRPr/>
          </a:p>
        </p:txBody>
      </p:sp>
      <p:sp>
        <p:nvSpPr>
          <p:cNvPr id="222" name="Google Shape;222;p40"/>
          <p:cNvSpPr/>
          <p:nvPr/>
        </p:nvSpPr>
        <p:spPr>
          <a:xfrm rot="5400000">
            <a:off x="4101600" y="3964188"/>
            <a:ext cx="983700" cy="330600"/>
          </a:xfrm>
          <a:prstGeom prst="triangle">
            <a:avLst>
              <a:gd fmla="val 50656" name="adj"/>
            </a:avLst>
          </a:prstGeom>
          <a:gradFill>
            <a:gsLst>
              <a:gs pos="0">
                <a:srgbClr val="FFC000"/>
              </a:gs>
              <a:gs pos="100000">
                <a:srgbClr val="FFFFFF">
                  <a:alpha val="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Raleway"/>
              <a:ea typeface="Raleway"/>
              <a:cs typeface="Raleway"/>
              <a:sym typeface="Raleway"/>
            </a:endParaRPr>
          </a:p>
        </p:txBody>
      </p:sp>
      <p:sp>
        <p:nvSpPr>
          <p:cNvPr id="223" name="Google Shape;223;p40"/>
          <p:cNvSpPr txBox="1"/>
          <p:nvPr/>
        </p:nvSpPr>
        <p:spPr>
          <a:xfrm>
            <a:off x="624333" y="2265562"/>
            <a:ext cx="1122300" cy="12813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lang="en-GB" sz="7500">
                <a:solidFill>
                  <a:srgbClr val="7F7F7F"/>
                </a:solidFill>
              </a:rPr>
              <a:t>1</a:t>
            </a:r>
            <a:endParaRPr sz="7500">
              <a:solidFill>
                <a:srgbClr val="7F7F7F"/>
              </a:solidFill>
            </a:endParaRPr>
          </a:p>
        </p:txBody>
      </p:sp>
      <p:sp>
        <p:nvSpPr>
          <p:cNvPr id="224" name="Google Shape;224;p40"/>
          <p:cNvSpPr txBox="1"/>
          <p:nvPr/>
        </p:nvSpPr>
        <p:spPr>
          <a:xfrm>
            <a:off x="667083" y="3498750"/>
            <a:ext cx="1122300" cy="12813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lang="en-GB" sz="7500">
                <a:solidFill>
                  <a:srgbClr val="7F7F7F"/>
                </a:solidFill>
              </a:rPr>
              <a:t>2</a:t>
            </a:r>
            <a:endParaRPr sz="7500">
              <a:solidFill>
                <a:srgbClr val="7F7F7F"/>
              </a:solidFill>
            </a:endParaRPr>
          </a:p>
        </p:txBody>
      </p:sp>
      <p:sp>
        <p:nvSpPr>
          <p:cNvPr id="225" name="Google Shape;225;p40"/>
          <p:cNvSpPr/>
          <p:nvPr/>
        </p:nvSpPr>
        <p:spPr>
          <a:xfrm>
            <a:off x="5030850" y="2404475"/>
            <a:ext cx="3732900" cy="10035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323850" lvl="0" marL="457200" rtl="0" algn="just">
              <a:spcBef>
                <a:spcPts val="0"/>
              </a:spcBef>
              <a:spcAft>
                <a:spcPts val="0"/>
              </a:spcAft>
              <a:buClr>
                <a:srgbClr val="7F7F7F"/>
              </a:buClr>
              <a:buSzPts val="1500"/>
              <a:buFont typeface="Proxima Nova"/>
              <a:buAutoNum type="arabicPeriod"/>
            </a:pPr>
            <a:r>
              <a:rPr b="1" lang="en-GB" sz="1500">
                <a:solidFill>
                  <a:srgbClr val="7F7F7F"/>
                </a:solidFill>
                <a:latin typeface="Proxima Nova"/>
                <a:ea typeface="Proxima Nova"/>
                <a:cs typeface="Proxima Nova"/>
                <a:sym typeface="Proxima Nova"/>
              </a:rPr>
              <a:t>Data visualization</a:t>
            </a:r>
            <a:r>
              <a:rPr lang="en-GB" sz="1500">
                <a:solidFill>
                  <a:srgbClr val="7F7F7F"/>
                </a:solidFill>
                <a:latin typeface="Proxima Nova"/>
                <a:ea typeface="Proxima Nova"/>
                <a:cs typeface="Proxima Nova"/>
                <a:sym typeface="Proxima Nova"/>
              </a:rPr>
              <a:t> for each variables</a:t>
            </a:r>
            <a:endParaRPr sz="1500">
              <a:solidFill>
                <a:srgbClr val="7F7F7F"/>
              </a:solidFill>
              <a:latin typeface="Proxima Nova"/>
              <a:ea typeface="Proxima Nova"/>
              <a:cs typeface="Proxima Nova"/>
              <a:sym typeface="Proxima Nova"/>
            </a:endParaRPr>
          </a:p>
          <a:p>
            <a:pPr indent="-323850" lvl="0" marL="457200" rtl="0" algn="just">
              <a:spcBef>
                <a:spcPts val="0"/>
              </a:spcBef>
              <a:spcAft>
                <a:spcPts val="0"/>
              </a:spcAft>
              <a:buClr>
                <a:srgbClr val="7F7F7F"/>
              </a:buClr>
              <a:buSzPts val="1500"/>
              <a:buFont typeface="Proxima Nova"/>
              <a:buAutoNum type="arabicPeriod"/>
            </a:pPr>
            <a:r>
              <a:rPr lang="en-GB" sz="1500">
                <a:solidFill>
                  <a:srgbClr val="7F7F7F"/>
                </a:solidFill>
                <a:latin typeface="Proxima Nova"/>
                <a:ea typeface="Proxima Nova"/>
                <a:cs typeface="Proxima Nova"/>
                <a:sym typeface="Proxima Nova"/>
              </a:rPr>
              <a:t>Data report</a:t>
            </a:r>
            <a:endParaRPr sz="1500">
              <a:solidFill>
                <a:srgbClr val="7F7F7F"/>
              </a:solidFill>
              <a:latin typeface="Proxima Nova"/>
              <a:ea typeface="Proxima Nova"/>
              <a:cs typeface="Proxima Nova"/>
              <a:sym typeface="Proxima Nova"/>
            </a:endParaRPr>
          </a:p>
          <a:p>
            <a:pPr indent="-323850" lvl="0" marL="457200" rtl="0" algn="just">
              <a:spcBef>
                <a:spcPts val="0"/>
              </a:spcBef>
              <a:spcAft>
                <a:spcPts val="0"/>
              </a:spcAft>
              <a:buClr>
                <a:srgbClr val="7F7F7F"/>
              </a:buClr>
              <a:buSzPts val="1500"/>
              <a:buFont typeface="Proxima Nova"/>
              <a:buAutoNum type="arabicPeriod"/>
            </a:pPr>
            <a:r>
              <a:rPr lang="en-GB" sz="1500">
                <a:solidFill>
                  <a:srgbClr val="7F7F7F"/>
                </a:solidFill>
                <a:latin typeface="Proxima Nova"/>
                <a:ea typeface="Proxima Nova"/>
                <a:cs typeface="Proxima Nova"/>
                <a:sym typeface="Proxima Nova"/>
              </a:rPr>
              <a:t>Our Conclusion</a:t>
            </a:r>
            <a:endParaRPr sz="1500">
              <a:solidFill>
                <a:srgbClr val="7F7F7F"/>
              </a:solidFill>
              <a:latin typeface="Proxima Nova"/>
              <a:ea typeface="Proxima Nova"/>
              <a:cs typeface="Proxima Nova"/>
              <a:sym typeface="Proxima Nova"/>
            </a:endParaRPr>
          </a:p>
        </p:txBody>
      </p:sp>
      <p:sp>
        <p:nvSpPr>
          <p:cNvPr id="226" name="Google Shape;226;p40"/>
          <p:cNvSpPr/>
          <p:nvPr/>
        </p:nvSpPr>
        <p:spPr>
          <a:xfrm>
            <a:off x="4984625" y="3627750"/>
            <a:ext cx="3732900" cy="10035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323850" lvl="0" marL="457200" rtl="0" algn="just">
              <a:spcBef>
                <a:spcPts val="0"/>
              </a:spcBef>
              <a:spcAft>
                <a:spcPts val="0"/>
              </a:spcAft>
              <a:buClr>
                <a:srgbClr val="7F7F7F"/>
              </a:buClr>
              <a:buSzPts val="1500"/>
              <a:buFont typeface="Proxima Nova"/>
              <a:buAutoNum type="arabicPeriod"/>
            </a:pPr>
            <a:r>
              <a:rPr lang="en-GB" sz="1500">
                <a:solidFill>
                  <a:srgbClr val="7F7F7F"/>
                </a:solidFill>
                <a:latin typeface="Proxima Nova"/>
                <a:ea typeface="Proxima Nova"/>
                <a:cs typeface="Proxima Nova"/>
                <a:sym typeface="Proxima Nova"/>
              </a:rPr>
              <a:t>Learning Curve</a:t>
            </a:r>
            <a:endParaRPr sz="1500">
              <a:solidFill>
                <a:srgbClr val="7F7F7F"/>
              </a:solidFill>
              <a:latin typeface="Proxima Nova"/>
              <a:ea typeface="Proxima Nova"/>
              <a:cs typeface="Proxima Nova"/>
              <a:sym typeface="Proxima Nova"/>
            </a:endParaRPr>
          </a:p>
          <a:p>
            <a:pPr indent="-323850" lvl="0" marL="457200" rtl="0" algn="just">
              <a:spcBef>
                <a:spcPts val="0"/>
              </a:spcBef>
              <a:spcAft>
                <a:spcPts val="0"/>
              </a:spcAft>
              <a:buClr>
                <a:srgbClr val="7F7F7F"/>
              </a:buClr>
              <a:buSzPts val="1500"/>
              <a:buFont typeface="Proxima Nova"/>
              <a:buAutoNum type="arabicPeriod"/>
            </a:pPr>
            <a:r>
              <a:rPr lang="en-GB" sz="1500">
                <a:solidFill>
                  <a:srgbClr val="7F7F7F"/>
                </a:solidFill>
                <a:latin typeface="Proxima Nova"/>
                <a:ea typeface="Proxima Nova"/>
                <a:cs typeface="Proxima Nova"/>
                <a:sym typeface="Proxima Nova"/>
              </a:rPr>
              <a:t>Machine Learning test output</a:t>
            </a:r>
            <a:endParaRPr sz="1500">
              <a:solidFill>
                <a:srgbClr val="7F7F7F"/>
              </a:solidFill>
              <a:latin typeface="Proxima Nova"/>
              <a:ea typeface="Proxima Nova"/>
              <a:cs typeface="Proxima Nova"/>
              <a:sym typeface="Proxima Nova"/>
            </a:endParaRPr>
          </a:p>
          <a:p>
            <a:pPr indent="-323850" lvl="0" marL="457200" rtl="0" algn="just">
              <a:spcBef>
                <a:spcPts val="0"/>
              </a:spcBef>
              <a:spcAft>
                <a:spcPts val="0"/>
              </a:spcAft>
              <a:buClr>
                <a:srgbClr val="7F7F7F"/>
              </a:buClr>
              <a:buSzPts val="1500"/>
              <a:buFont typeface="Proxima Nova"/>
              <a:buAutoNum type="arabicPeriod"/>
            </a:pPr>
            <a:r>
              <a:rPr lang="en-GB" sz="1500">
                <a:solidFill>
                  <a:srgbClr val="7F7F7F"/>
                </a:solidFill>
                <a:latin typeface="Proxima Nova"/>
                <a:ea typeface="Proxima Nova"/>
                <a:cs typeface="Proxima Nova"/>
                <a:sym typeface="Proxima Nova"/>
              </a:rPr>
              <a:t>Related variable that give ascendency on survivalbility factor.</a:t>
            </a:r>
            <a:endParaRPr sz="1500">
              <a:solidFill>
                <a:srgbClr val="7F7F7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88888"/>
        </a:solidFill>
      </p:bgPr>
    </p:bg>
    <p:spTree>
      <p:nvGrpSpPr>
        <p:cNvPr id="231" name="Shape 231"/>
        <p:cNvGrpSpPr/>
        <p:nvPr/>
      </p:nvGrpSpPr>
      <p:grpSpPr>
        <a:xfrm>
          <a:off x="0" y="0"/>
          <a:ext cx="0" cy="0"/>
          <a:chOff x="0" y="0"/>
          <a:chExt cx="0" cy="0"/>
        </a:xfrm>
      </p:grpSpPr>
      <p:pic>
        <p:nvPicPr>
          <p:cNvPr id="232" name="Google Shape;232;p41"/>
          <p:cNvPicPr preferRelativeResize="0"/>
          <p:nvPr/>
        </p:nvPicPr>
        <p:blipFill rotWithShape="1">
          <a:blip r:embed="rId3">
            <a:alphaModFix/>
          </a:blip>
          <a:srcRect b="783" l="0" r="0" t="14977"/>
          <a:stretch/>
        </p:blipFill>
        <p:spPr>
          <a:xfrm>
            <a:off x="0" y="0"/>
            <a:ext cx="9160428" cy="5143501"/>
          </a:xfrm>
          <a:prstGeom prst="rect">
            <a:avLst/>
          </a:prstGeom>
          <a:noFill/>
          <a:ln>
            <a:noFill/>
          </a:ln>
        </p:spPr>
      </p:pic>
      <p:sp>
        <p:nvSpPr>
          <p:cNvPr id="233" name="Google Shape;233;p41"/>
          <p:cNvSpPr/>
          <p:nvPr/>
        </p:nvSpPr>
        <p:spPr>
          <a:xfrm>
            <a:off x="-11400" y="-6450"/>
            <a:ext cx="9166800" cy="5156400"/>
          </a:xfrm>
          <a:prstGeom prst="rect">
            <a:avLst/>
          </a:prstGeom>
          <a:solidFill>
            <a:srgbClr val="414042">
              <a:alpha val="620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1"/>
          <p:cNvSpPr txBox="1"/>
          <p:nvPr/>
        </p:nvSpPr>
        <p:spPr>
          <a:xfrm>
            <a:off x="2350568" y="1549544"/>
            <a:ext cx="4043100" cy="13284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None/>
            </a:pPr>
            <a:r>
              <a:rPr lang="en-GB" sz="4000">
                <a:solidFill>
                  <a:srgbClr val="FFFFFF"/>
                </a:solidFill>
              </a:rPr>
              <a:t>Data Preparation</a:t>
            </a:r>
            <a:endParaRPr sz="4000">
              <a:solidFill>
                <a:srgbClr val="FFFFFF"/>
              </a:solidFill>
            </a:endParaRPr>
          </a:p>
        </p:txBody>
      </p:sp>
      <p:sp>
        <p:nvSpPr>
          <p:cNvPr id="235" name="Google Shape;235;p41"/>
          <p:cNvSpPr txBox="1"/>
          <p:nvPr/>
        </p:nvSpPr>
        <p:spPr>
          <a:xfrm>
            <a:off x="170375" y="137350"/>
            <a:ext cx="2260500" cy="3715200"/>
          </a:xfrm>
          <a:prstGeom prst="rect">
            <a:avLst/>
          </a:prstGeom>
          <a:noFill/>
          <a:ln>
            <a:noFill/>
          </a:ln>
        </p:spPr>
        <p:txBody>
          <a:bodyPr anchorCtr="0" anchor="ctr" bIns="0" lIns="0" spcFirstLastPara="1" rIns="0" wrap="square" tIns="0">
            <a:noAutofit/>
          </a:bodyPr>
          <a:lstStyle/>
          <a:p>
            <a:pPr indent="0" lvl="0" marL="0" rtl="0" algn="ctr">
              <a:lnSpc>
                <a:spcPct val="95000"/>
              </a:lnSpc>
              <a:spcBef>
                <a:spcPts val="0"/>
              </a:spcBef>
              <a:spcAft>
                <a:spcPts val="0"/>
              </a:spcAft>
              <a:buNone/>
            </a:pPr>
            <a:r>
              <a:rPr lang="en-GB" sz="26000">
                <a:solidFill>
                  <a:srgbClr val="FFFFFF"/>
                </a:solidFill>
              </a:rPr>
              <a:t>2</a:t>
            </a:r>
            <a:endParaRPr sz="26000">
              <a:solidFill>
                <a:srgbClr val="FFFFFF"/>
              </a:solidFill>
            </a:endParaRPr>
          </a:p>
        </p:txBody>
      </p:sp>
      <p:sp>
        <p:nvSpPr>
          <p:cNvPr id="236" name="Google Shape;236;p41"/>
          <p:cNvSpPr/>
          <p:nvPr/>
        </p:nvSpPr>
        <p:spPr>
          <a:xfrm>
            <a:off x="2350575" y="3058150"/>
            <a:ext cx="4079100" cy="6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42"/>
          <p:cNvSpPr txBox="1"/>
          <p:nvPr>
            <p:ph type="title"/>
          </p:nvPr>
        </p:nvSpPr>
        <p:spPr>
          <a:xfrm>
            <a:off x="467673" y="264850"/>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FFC000"/>
                </a:solidFill>
                <a:latin typeface="Proxima Nova"/>
                <a:ea typeface="Proxima Nova"/>
                <a:cs typeface="Proxima Nova"/>
                <a:sym typeface="Proxima Nova"/>
              </a:rPr>
              <a:t>Import Library and Dataset</a:t>
            </a:r>
            <a:endParaRPr b="0">
              <a:solidFill>
                <a:srgbClr val="FFC000"/>
              </a:solidFill>
              <a:latin typeface="Proxima Nova"/>
              <a:ea typeface="Proxima Nova"/>
              <a:cs typeface="Proxima Nova"/>
              <a:sym typeface="Proxima Nova"/>
            </a:endParaRPr>
          </a:p>
        </p:txBody>
      </p:sp>
      <p:sp>
        <p:nvSpPr>
          <p:cNvPr id="242" name="Google Shape;242;p42"/>
          <p:cNvSpPr txBox="1"/>
          <p:nvPr>
            <p:ph idx="1" type="body"/>
          </p:nvPr>
        </p:nvSpPr>
        <p:spPr>
          <a:xfrm>
            <a:off x="1971239" y="5087413"/>
            <a:ext cx="1818600" cy="739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sz="1000">
                <a:solidFill>
                  <a:schemeClr val="dk1"/>
                </a:solidFill>
                <a:latin typeface="Proxima Nova"/>
                <a:ea typeface="Proxima Nova"/>
                <a:cs typeface="Proxima Nova"/>
                <a:sym typeface="Proxima Nova"/>
              </a:rPr>
              <a:t>Our vision is to build a connection throughout the community for those who has the same interest in programming field and expands everyone knowledge in programming.</a:t>
            </a:r>
            <a:endParaRPr sz="1000">
              <a:solidFill>
                <a:schemeClr val="dk1"/>
              </a:solidFill>
              <a:latin typeface="Proxima Nova"/>
              <a:ea typeface="Proxima Nova"/>
              <a:cs typeface="Proxima Nova"/>
              <a:sym typeface="Proxima Nova"/>
            </a:endParaRPr>
          </a:p>
        </p:txBody>
      </p:sp>
      <p:sp>
        <p:nvSpPr>
          <p:cNvPr id="243" name="Google Shape;243;p42"/>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244" name="Google Shape;244;p42"/>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245" name="Google Shape;245;p42"/>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246" name="Google Shape;246;p42"/>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graphicFrame>
        <p:nvGraphicFramePr>
          <p:cNvPr id="247" name="Google Shape;247;p42"/>
          <p:cNvGraphicFramePr/>
          <p:nvPr/>
        </p:nvGraphicFramePr>
        <p:xfrm>
          <a:off x="467675" y="558250"/>
          <a:ext cx="3000000" cy="3000000"/>
        </p:xfrm>
        <a:graphic>
          <a:graphicData uri="http://schemas.openxmlformats.org/drawingml/2006/table">
            <a:tbl>
              <a:tblPr>
                <a:noFill/>
                <a:tableStyleId>{2222B158-6CA1-4805-AC12-3720765EFD52}</a:tableStyleId>
              </a:tblPr>
              <a:tblGrid>
                <a:gridCol w="4148100"/>
                <a:gridCol w="4148100"/>
              </a:tblGrid>
              <a:tr h="292050">
                <a:tc>
                  <a:txBody>
                    <a:bodyPr/>
                    <a:lstStyle/>
                    <a:p>
                      <a:pPr indent="0" lvl="0" marL="0" rtl="0" algn="l">
                        <a:spcBef>
                          <a:spcPts val="0"/>
                        </a:spcBef>
                        <a:spcAft>
                          <a:spcPts val="0"/>
                        </a:spcAft>
                        <a:buNone/>
                      </a:pPr>
                      <a:r>
                        <a:rPr b="1" lang="en-GB" sz="1000">
                          <a:solidFill>
                            <a:schemeClr val="dk2"/>
                          </a:solidFill>
                          <a:latin typeface="Proxima Nova"/>
                          <a:ea typeface="Proxima Nova"/>
                          <a:cs typeface="Proxima Nova"/>
                          <a:sym typeface="Proxima Nova"/>
                        </a:rPr>
                        <a:t>Library</a:t>
                      </a:r>
                      <a:endParaRPr b="1" sz="1000">
                        <a:solidFill>
                          <a:schemeClr val="dk2"/>
                        </a:solidFill>
                        <a:latin typeface="Proxima Nova"/>
                        <a:ea typeface="Proxima Nova"/>
                        <a:cs typeface="Proxima Nova"/>
                        <a:sym typeface="Proxima Nova"/>
                      </a:endParaRPr>
                    </a:p>
                  </a:txBody>
                  <a:tcPr marT="91425" marB="91425" marR="91425" marL="91425">
                    <a:solidFill>
                      <a:schemeClr val="accent2"/>
                    </a:solidFill>
                  </a:tcPr>
                </a:tc>
                <a:tc>
                  <a:txBody>
                    <a:bodyPr/>
                    <a:lstStyle/>
                    <a:p>
                      <a:pPr indent="0" lvl="0" marL="0" rtl="0" algn="l">
                        <a:spcBef>
                          <a:spcPts val="0"/>
                        </a:spcBef>
                        <a:spcAft>
                          <a:spcPts val="0"/>
                        </a:spcAft>
                        <a:buNone/>
                      </a:pPr>
                      <a:r>
                        <a:rPr b="1" lang="en-GB" sz="1000">
                          <a:solidFill>
                            <a:schemeClr val="dk2"/>
                          </a:solidFill>
                          <a:latin typeface="Proxima Nova"/>
                          <a:ea typeface="Proxima Nova"/>
                          <a:cs typeface="Proxima Nova"/>
                          <a:sym typeface="Proxima Nova"/>
                        </a:rPr>
                        <a:t>Function</a:t>
                      </a:r>
                      <a:endParaRPr b="1" sz="1000">
                        <a:solidFill>
                          <a:schemeClr val="dk2"/>
                        </a:solidFill>
                        <a:latin typeface="Proxima Nova"/>
                        <a:ea typeface="Proxima Nova"/>
                        <a:cs typeface="Proxima Nova"/>
                        <a:sym typeface="Proxima Nova"/>
                      </a:endParaRPr>
                    </a:p>
                  </a:txBody>
                  <a:tcPr marT="91425" marB="91425" marR="91425" marL="91425">
                    <a:solidFill>
                      <a:schemeClr val="accent2"/>
                    </a:solidFill>
                  </a:tcPr>
                </a:tc>
              </a:tr>
              <a:tr h="292050">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Numpy</a:t>
                      </a:r>
                      <a:endParaRPr sz="1000">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Mathematical F</a:t>
                      </a:r>
                      <a:r>
                        <a:rPr lang="en-GB" sz="1000">
                          <a:solidFill>
                            <a:schemeClr val="dk2"/>
                          </a:solidFill>
                          <a:latin typeface="Proxima Nova"/>
                          <a:ea typeface="Proxima Nova"/>
                          <a:cs typeface="Proxima Nova"/>
                          <a:sym typeface="Proxima Nova"/>
                        </a:rPr>
                        <a:t>u</a:t>
                      </a:r>
                      <a:r>
                        <a:rPr lang="en-GB" sz="1000">
                          <a:solidFill>
                            <a:schemeClr val="dk2"/>
                          </a:solidFill>
                          <a:latin typeface="Proxima Nova"/>
                          <a:ea typeface="Proxima Nova"/>
                          <a:cs typeface="Proxima Nova"/>
                          <a:sym typeface="Proxima Nova"/>
                        </a:rPr>
                        <a:t>nction</a:t>
                      </a:r>
                      <a:endParaRPr sz="1000">
                        <a:solidFill>
                          <a:schemeClr val="dk2"/>
                        </a:solidFill>
                        <a:latin typeface="Proxima Nova"/>
                        <a:ea typeface="Proxima Nova"/>
                        <a:cs typeface="Proxima Nova"/>
                        <a:sym typeface="Proxima Nova"/>
                      </a:endParaRPr>
                    </a:p>
                  </a:txBody>
                  <a:tcPr marT="91425" marB="91425" marR="91425" marL="91425"/>
                </a:tc>
              </a:tr>
              <a:tr h="292050">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Pandas</a:t>
                      </a:r>
                      <a:endParaRPr sz="1000">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File Reading</a:t>
                      </a:r>
                      <a:endParaRPr sz="1000">
                        <a:solidFill>
                          <a:schemeClr val="dk2"/>
                        </a:solidFill>
                        <a:latin typeface="Proxima Nova"/>
                        <a:ea typeface="Proxima Nova"/>
                        <a:cs typeface="Proxima Nova"/>
                        <a:sym typeface="Proxima Nova"/>
                      </a:endParaRPr>
                    </a:p>
                  </a:txBody>
                  <a:tcPr marT="91425" marB="91425" marR="91425" marL="91425"/>
                </a:tc>
              </a:tr>
              <a:tr h="424825">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Sklearn.Preprocessing.LabelEncoder</a:t>
                      </a:r>
                      <a:endParaRPr sz="1000">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Data Normalization</a:t>
                      </a:r>
                      <a:endParaRPr sz="1000">
                        <a:solidFill>
                          <a:schemeClr val="dk2"/>
                        </a:solidFill>
                        <a:latin typeface="Proxima Nova"/>
                        <a:ea typeface="Proxima Nova"/>
                        <a:cs typeface="Proxima Nova"/>
                        <a:sym typeface="Proxima Nova"/>
                      </a:endParaRPr>
                    </a:p>
                  </a:txBody>
                  <a:tcPr marT="91425" marB="91425" marR="91425" marL="91425"/>
                </a:tc>
              </a:tr>
              <a:tr h="424825">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Sklearn.model_selection.Train_test_split</a:t>
                      </a:r>
                      <a:endParaRPr sz="1000">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Split arrays or matrices into random train and test subsets.</a:t>
                      </a:r>
                      <a:endParaRPr sz="1000">
                        <a:solidFill>
                          <a:schemeClr val="dk2"/>
                        </a:solidFill>
                        <a:latin typeface="Proxima Nova"/>
                        <a:ea typeface="Proxima Nova"/>
                        <a:cs typeface="Proxima Nova"/>
                        <a:sym typeface="Proxima Nova"/>
                      </a:endParaRPr>
                    </a:p>
                  </a:txBody>
                  <a:tcPr marT="91425" marB="91425" marR="91425" marL="91425"/>
                </a:tc>
              </a:tr>
              <a:tr h="424825">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Matplotli</a:t>
                      </a:r>
                      <a:r>
                        <a:rPr lang="en-GB" sz="1000">
                          <a:solidFill>
                            <a:schemeClr val="dk2"/>
                          </a:solidFill>
                          <a:latin typeface="Proxima Nova"/>
                          <a:ea typeface="Proxima Nova"/>
                          <a:cs typeface="Proxima Nova"/>
                          <a:sym typeface="Proxima Nova"/>
                        </a:rPr>
                        <a:t>b.Gridspec</a:t>
                      </a:r>
                      <a:endParaRPr sz="1000">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Maintain aesthetics of the data visualisation</a:t>
                      </a:r>
                      <a:endParaRPr sz="1000">
                        <a:solidFill>
                          <a:schemeClr val="dk2"/>
                        </a:solidFill>
                        <a:latin typeface="Proxima Nova"/>
                        <a:ea typeface="Proxima Nova"/>
                        <a:cs typeface="Proxima Nova"/>
                        <a:sym typeface="Proxima Nova"/>
                      </a:endParaRPr>
                    </a:p>
                  </a:txBody>
                  <a:tcPr marT="91425" marB="91425" marR="91425" marL="91425"/>
                </a:tc>
              </a:tr>
              <a:tr h="292050">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matplotlib.pyplot</a:t>
                      </a:r>
                      <a:endParaRPr sz="1000">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Provides an implicit, MATLAB-like, way of plotting.</a:t>
                      </a:r>
                      <a:endParaRPr sz="1000">
                        <a:solidFill>
                          <a:schemeClr val="dk2"/>
                        </a:solidFill>
                        <a:latin typeface="Proxima Nova"/>
                        <a:ea typeface="Proxima Nova"/>
                        <a:cs typeface="Proxima Nova"/>
                        <a:sym typeface="Proxima Nova"/>
                      </a:endParaRPr>
                    </a:p>
                  </a:txBody>
                  <a:tcPr marT="91425" marB="91425" marR="91425" marL="91425"/>
                </a:tc>
              </a:tr>
              <a:tr h="292050">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seaborn</a:t>
                      </a:r>
                      <a:endParaRPr sz="1000">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Data visualization </a:t>
                      </a:r>
                      <a:endParaRPr sz="1000">
                        <a:solidFill>
                          <a:schemeClr val="dk2"/>
                        </a:solidFill>
                        <a:latin typeface="Proxima Nova"/>
                        <a:ea typeface="Proxima Nova"/>
                        <a:cs typeface="Proxima Nova"/>
                        <a:sym typeface="Proxima Nova"/>
                      </a:endParaRPr>
                    </a:p>
                  </a:txBody>
                  <a:tcPr marT="91425" marB="91425" marR="91425" marL="91425"/>
                </a:tc>
              </a:tr>
              <a:tr h="424825">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Sklearn.ensemble.RandomForestClassifier</a:t>
                      </a:r>
                      <a:endParaRPr sz="1000">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Machine Learning</a:t>
                      </a:r>
                      <a:endParaRPr sz="10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2"/>
                        </a:solidFill>
                        <a:latin typeface="Proxima Nova"/>
                        <a:ea typeface="Proxima Nova"/>
                        <a:cs typeface="Proxima Nova"/>
                        <a:sym typeface="Proxima Nova"/>
                      </a:endParaRPr>
                    </a:p>
                  </a:txBody>
                  <a:tcPr marT="91425" marB="91425" marR="91425" marL="91425"/>
                </a:tc>
              </a:tr>
              <a:tr h="449200">
                <a:tc>
                  <a:txBody>
                    <a:bodyPr/>
                    <a:lstStyle/>
                    <a:p>
                      <a:pPr indent="0" lvl="0" marL="0" rtl="0" algn="l">
                        <a:spcBef>
                          <a:spcPts val="0"/>
                        </a:spcBef>
                        <a:spcAft>
                          <a:spcPts val="0"/>
                        </a:spcAft>
                        <a:buNone/>
                      </a:pPr>
                      <a:r>
                        <a:rPr lang="en-GB" sz="1000">
                          <a:solidFill>
                            <a:schemeClr val="dk2"/>
                          </a:solidFill>
                          <a:latin typeface="Proxima Nova"/>
                          <a:ea typeface="Proxima Nova"/>
                          <a:cs typeface="Proxima Nova"/>
                          <a:sym typeface="Proxima Nova"/>
                        </a:rPr>
                        <a:t>Sklearn.model_selection</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GB" sz="1000">
                          <a:solidFill>
                            <a:schemeClr val="dk2"/>
                          </a:solidFill>
                          <a:latin typeface="Proxima Nova"/>
                          <a:ea typeface="Proxima Nova"/>
                          <a:cs typeface="Proxima Nova"/>
                          <a:sym typeface="Proxima Nova"/>
                        </a:rPr>
                        <a:t>Learning_curve</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GB" sz="1000">
                          <a:solidFill>
                            <a:schemeClr val="dk2"/>
                          </a:solidFill>
                          <a:latin typeface="Proxima Nova"/>
                          <a:ea typeface="Proxima Nova"/>
                          <a:cs typeface="Proxima Nova"/>
                          <a:sym typeface="Proxima Nova"/>
                        </a:rPr>
                        <a:t>ShuffleSplit</a:t>
                      </a:r>
                      <a:endParaRPr sz="1000">
                        <a:solidFill>
                          <a:schemeClr val="dk2"/>
                        </a:solidFill>
                        <a:latin typeface="Proxima Nova"/>
                        <a:ea typeface="Proxima Nova"/>
                        <a:cs typeface="Proxima Nova"/>
                        <a:sym typeface="Proxima Nova"/>
                      </a:endParaRPr>
                    </a:p>
                  </a:txBody>
                  <a:tcPr marT="91425" marB="91425" marR="91425" marL="91425"/>
                </a:tc>
                <a:tc>
                  <a:txBody>
                    <a:bodyPr/>
                    <a:lstStyle/>
                    <a:p>
                      <a:pPr indent="-292100" lvl="0" marL="457200" rtl="0" algn="l">
                        <a:spcBef>
                          <a:spcPts val="0"/>
                        </a:spcBef>
                        <a:spcAft>
                          <a:spcPts val="0"/>
                        </a:spcAft>
                        <a:buClr>
                          <a:schemeClr val="dk2"/>
                        </a:buClr>
                        <a:buSzPts val="1000"/>
                        <a:buFont typeface="Proxima Nova"/>
                        <a:buChar char="●"/>
                      </a:pPr>
                      <a:r>
                        <a:rPr lang="en-GB" sz="1000">
                          <a:solidFill>
                            <a:schemeClr val="dk2"/>
                          </a:solidFill>
                          <a:latin typeface="Proxima Nova"/>
                          <a:ea typeface="Proxima Nova"/>
                          <a:cs typeface="Proxima Nova"/>
                          <a:sym typeface="Proxima Nova"/>
                        </a:rPr>
                        <a:t>Estimate ML model </a:t>
                      </a:r>
                      <a:r>
                        <a:rPr lang="en-GB" sz="1000">
                          <a:solidFill>
                            <a:schemeClr val="dk2"/>
                          </a:solidFill>
                          <a:latin typeface="Proxima Nova"/>
                          <a:ea typeface="Proxima Nova"/>
                          <a:cs typeface="Proxima Nova"/>
                          <a:sym typeface="Proxima Nova"/>
                        </a:rPr>
                        <a:t>performance</a:t>
                      </a:r>
                      <a:endParaRPr sz="1000">
                        <a:solidFill>
                          <a:schemeClr val="dk2"/>
                        </a:solidFill>
                        <a:latin typeface="Proxima Nova"/>
                        <a:ea typeface="Proxima Nova"/>
                        <a:cs typeface="Proxima Nova"/>
                        <a:sym typeface="Proxima Nova"/>
                      </a:endParaRPr>
                    </a:p>
                    <a:p>
                      <a:pPr indent="-292100" lvl="0" marL="457200" rtl="0" algn="l">
                        <a:spcBef>
                          <a:spcPts val="0"/>
                        </a:spcBef>
                        <a:spcAft>
                          <a:spcPts val="0"/>
                        </a:spcAft>
                        <a:buClr>
                          <a:schemeClr val="dk2"/>
                        </a:buClr>
                        <a:buSzPts val="1000"/>
                        <a:buFont typeface="Proxima Nova"/>
                        <a:buChar char="●"/>
                      </a:pPr>
                      <a:r>
                        <a:rPr lang="en-GB" sz="1000">
                          <a:solidFill>
                            <a:schemeClr val="dk2"/>
                          </a:solidFill>
                          <a:latin typeface="Proxima Nova"/>
                          <a:ea typeface="Proxima Nova"/>
                          <a:cs typeface="Proxima Nova"/>
                          <a:sym typeface="Proxima Nova"/>
                        </a:rPr>
                        <a:t>Split data into train and test dataset</a:t>
                      </a:r>
                      <a:endParaRPr sz="1000">
                        <a:solidFill>
                          <a:schemeClr val="dk2"/>
                        </a:solidFill>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43"/>
          <p:cNvSpPr txBox="1"/>
          <p:nvPr>
            <p:ph type="title"/>
          </p:nvPr>
        </p:nvSpPr>
        <p:spPr>
          <a:xfrm>
            <a:off x="467673" y="264850"/>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Before we analyze the data we aware that the dataset that we found on kaggle.com need to be check before we use it..(1/3)</a:t>
            </a:r>
            <a:endParaRPr b="0">
              <a:solidFill>
                <a:srgbClr val="00C682"/>
              </a:solidFill>
              <a:latin typeface="Proxima Nova"/>
              <a:ea typeface="Proxima Nova"/>
              <a:cs typeface="Proxima Nova"/>
              <a:sym typeface="Proxima Nova"/>
            </a:endParaRPr>
          </a:p>
        </p:txBody>
      </p:sp>
      <p:sp>
        <p:nvSpPr>
          <p:cNvPr id="253" name="Google Shape;253;p43"/>
          <p:cNvSpPr txBox="1"/>
          <p:nvPr>
            <p:ph idx="1" type="body"/>
          </p:nvPr>
        </p:nvSpPr>
        <p:spPr>
          <a:xfrm>
            <a:off x="1971239" y="5087413"/>
            <a:ext cx="1818600" cy="739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sz="1000">
                <a:solidFill>
                  <a:schemeClr val="dk1"/>
                </a:solidFill>
                <a:latin typeface="Proxima Nova"/>
                <a:ea typeface="Proxima Nova"/>
                <a:cs typeface="Proxima Nova"/>
                <a:sym typeface="Proxima Nova"/>
              </a:rPr>
              <a:t>Our vision is to build a connection throughout the community for those who has the same interest in programming field and expands everyone knowledge in programming.</a:t>
            </a:r>
            <a:endParaRPr sz="1000">
              <a:solidFill>
                <a:schemeClr val="dk1"/>
              </a:solidFill>
              <a:latin typeface="Proxima Nova"/>
              <a:ea typeface="Proxima Nova"/>
              <a:cs typeface="Proxima Nova"/>
              <a:sym typeface="Proxima Nova"/>
            </a:endParaRPr>
          </a:p>
        </p:txBody>
      </p:sp>
      <p:sp>
        <p:nvSpPr>
          <p:cNvPr id="254" name="Google Shape;254;p43"/>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255" name="Google Shape;255;p43"/>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256" name="Google Shape;256;p43"/>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257" name="Google Shape;257;p43"/>
          <p:cNvSpPr/>
          <p:nvPr/>
        </p:nvSpPr>
        <p:spPr>
          <a:xfrm>
            <a:off x="423150" y="907200"/>
            <a:ext cx="83406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Raw Data Exploration</a:t>
            </a:r>
            <a:endParaRPr b="1">
              <a:solidFill>
                <a:schemeClr val="dk1"/>
              </a:solidFill>
            </a:endParaRPr>
          </a:p>
        </p:txBody>
      </p:sp>
      <p:sp>
        <p:nvSpPr>
          <p:cNvPr id="258" name="Google Shape;258;p43"/>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259" name="Google Shape;259;p43"/>
          <p:cNvSpPr/>
          <p:nvPr/>
        </p:nvSpPr>
        <p:spPr>
          <a:xfrm>
            <a:off x="4620996" y="5599225"/>
            <a:ext cx="2139900" cy="227400"/>
          </a:xfrm>
          <a:prstGeom prst="chevron">
            <a:avLst>
              <a:gd fmla="val 50000" name="adj"/>
            </a:avLst>
          </a:prstGeom>
          <a:solidFill>
            <a:srgbClr val="B7E6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595959"/>
                </a:solidFill>
              </a:rPr>
              <a:t>Product Analysis</a:t>
            </a:r>
            <a:endParaRPr b="1" sz="1000">
              <a:solidFill>
                <a:srgbClr val="595959"/>
              </a:solidFill>
            </a:endParaRPr>
          </a:p>
        </p:txBody>
      </p:sp>
      <p:sp>
        <p:nvSpPr>
          <p:cNvPr id="260" name="Google Shape;260;p43"/>
          <p:cNvSpPr/>
          <p:nvPr/>
        </p:nvSpPr>
        <p:spPr>
          <a:xfrm>
            <a:off x="6760352" y="5599225"/>
            <a:ext cx="2139900" cy="227400"/>
          </a:xfrm>
          <a:prstGeom prst="chevron">
            <a:avLst>
              <a:gd fmla="val 50000" name="adj"/>
            </a:avLst>
          </a:prstGeom>
          <a:solidFill>
            <a:srgbClr val="B7E6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595959"/>
                </a:solidFill>
              </a:rPr>
              <a:t>Recommendation</a:t>
            </a:r>
            <a:endParaRPr b="1" sz="1000">
              <a:solidFill>
                <a:srgbClr val="595959"/>
              </a:solidFill>
            </a:endParaRPr>
          </a:p>
        </p:txBody>
      </p:sp>
      <p:pic>
        <p:nvPicPr>
          <p:cNvPr id="261" name="Google Shape;261;p43"/>
          <p:cNvPicPr preferRelativeResize="0"/>
          <p:nvPr/>
        </p:nvPicPr>
        <p:blipFill>
          <a:blip r:embed="rId3">
            <a:alphaModFix/>
          </a:blip>
          <a:stretch>
            <a:fillRect/>
          </a:stretch>
        </p:blipFill>
        <p:spPr>
          <a:xfrm>
            <a:off x="2400970" y="1331776"/>
            <a:ext cx="3622472" cy="32614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44"/>
          <p:cNvSpPr txBox="1"/>
          <p:nvPr>
            <p:ph type="title"/>
          </p:nvPr>
        </p:nvSpPr>
        <p:spPr>
          <a:xfrm>
            <a:off x="467673" y="264850"/>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Before we analyze the data we aware that the dataset that we found on kaggle.com need to be check before we use it..(2/3)</a:t>
            </a:r>
            <a:endParaRPr b="0">
              <a:solidFill>
                <a:srgbClr val="00C682"/>
              </a:solidFill>
              <a:latin typeface="Proxima Nova"/>
              <a:ea typeface="Proxima Nova"/>
              <a:cs typeface="Proxima Nova"/>
              <a:sym typeface="Proxima Nova"/>
            </a:endParaRPr>
          </a:p>
        </p:txBody>
      </p:sp>
      <p:sp>
        <p:nvSpPr>
          <p:cNvPr id="267" name="Google Shape;267;p44"/>
          <p:cNvSpPr txBox="1"/>
          <p:nvPr>
            <p:ph idx="1" type="body"/>
          </p:nvPr>
        </p:nvSpPr>
        <p:spPr>
          <a:xfrm>
            <a:off x="1971239" y="5087413"/>
            <a:ext cx="1818600" cy="739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sz="1000">
                <a:solidFill>
                  <a:schemeClr val="dk1"/>
                </a:solidFill>
                <a:latin typeface="Proxima Nova"/>
                <a:ea typeface="Proxima Nova"/>
                <a:cs typeface="Proxima Nova"/>
                <a:sym typeface="Proxima Nova"/>
              </a:rPr>
              <a:t>Our vision is to build a connection throughout the community for those who has the same interest in programming field and expands everyone knowledge in programming.</a:t>
            </a:r>
            <a:endParaRPr sz="1000">
              <a:solidFill>
                <a:schemeClr val="dk1"/>
              </a:solidFill>
              <a:latin typeface="Proxima Nova"/>
              <a:ea typeface="Proxima Nova"/>
              <a:cs typeface="Proxima Nova"/>
              <a:sym typeface="Proxima Nova"/>
            </a:endParaRPr>
          </a:p>
        </p:txBody>
      </p:sp>
      <p:sp>
        <p:nvSpPr>
          <p:cNvPr id="268" name="Google Shape;268;p44"/>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269" name="Google Shape;269;p44"/>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270" name="Google Shape;270;p44"/>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271" name="Google Shape;271;p44"/>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272" name="Google Shape;272;p44"/>
          <p:cNvSpPr/>
          <p:nvPr/>
        </p:nvSpPr>
        <p:spPr>
          <a:xfrm>
            <a:off x="4620996" y="5599225"/>
            <a:ext cx="2139900" cy="227400"/>
          </a:xfrm>
          <a:prstGeom prst="chevron">
            <a:avLst>
              <a:gd fmla="val 50000" name="adj"/>
            </a:avLst>
          </a:prstGeom>
          <a:solidFill>
            <a:srgbClr val="B7E6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595959"/>
                </a:solidFill>
              </a:rPr>
              <a:t>Product Analysis</a:t>
            </a:r>
            <a:endParaRPr b="1" sz="1000">
              <a:solidFill>
                <a:srgbClr val="595959"/>
              </a:solidFill>
            </a:endParaRPr>
          </a:p>
        </p:txBody>
      </p:sp>
      <p:sp>
        <p:nvSpPr>
          <p:cNvPr id="273" name="Google Shape;273;p44"/>
          <p:cNvSpPr/>
          <p:nvPr/>
        </p:nvSpPr>
        <p:spPr>
          <a:xfrm>
            <a:off x="6760352" y="5599225"/>
            <a:ext cx="2139900" cy="227400"/>
          </a:xfrm>
          <a:prstGeom prst="chevron">
            <a:avLst>
              <a:gd fmla="val 50000" name="adj"/>
            </a:avLst>
          </a:prstGeom>
          <a:solidFill>
            <a:srgbClr val="B7E6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595959"/>
                </a:solidFill>
              </a:rPr>
              <a:t>Recommendation</a:t>
            </a:r>
            <a:endParaRPr b="1" sz="1000">
              <a:solidFill>
                <a:srgbClr val="595959"/>
              </a:solidFill>
            </a:endParaRPr>
          </a:p>
        </p:txBody>
      </p:sp>
      <p:pic>
        <p:nvPicPr>
          <p:cNvPr id="274" name="Google Shape;274;p44"/>
          <p:cNvPicPr preferRelativeResize="0"/>
          <p:nvPr/>
        </p:nvPicPr>
        <p:blipFill>
          <a:blip r:embed="rId3">
            <a:alphaModFix/>
          </a:blip>
          <a:stretch>
            <a:fillRect/>
          </a:stretch>
        </p:blipFill>
        <p:spPr>
          <a:xfrm>
            <a:off x="445475" y="1814950"/>
            <a:ext cx="8340601" cy="151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45"/>
          <p:cNvSpPr txBox="1"/>
          <p:nvPr>
            <p:ph type="title"/>
          </p:nvPr>
        </p:nvSpPr>
        <p:spPr>
          <a:xfrm>
            <a:off x="467673" y="264850"/>
            <a:ext cx="8296200" cy="5727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1100"/>
              <a:buFont typeface="Arial"/>
              <a:buNone/>
            </a:pPr>
            <a:r>
              <a:rPr b="0" lang="en-GB">
                <a:solidFill>
                  <a:srgbClr val="585858"/>
                </a:solidFill>
                <a:latin typeface="Proxima Nova"/>
                <a:ea typeface="Proxima Nova"/>
                <a:cs typeface="Proxima Nova"/>
                <a:sym typeface="Proxima Nova"/>
              </a:rPr>
              <a:t>Before we analyze the data we aware that the dataset that we found on kaggle.com need to be check before we use it..(3/3)</a:t>
            </a:r>
            <a:endParaRPr b="0">
              <a:solidFill>
                <a:srgbClr val="00C682"/>
              </a:solidFill>
              <a:latin typeface="Proxima Nova"/>
              <a:ea typeface="Proxima Nova"/>
              <a:cs typeface="Proxima Nova"/>
              <a:sym typeface="Proxima Nova"/>
            </a:endParaRPr>
          </a:p>
        </p:txBody>
      </p:sp>
      <p:sp>
        <p:nvSpPr>
          <p:cNvPr id="280" name="Google Shape;280;p45"/>
          <p:cNvSpPr txBox="1"/>
          <p:nvPr>
            <p:ph idx="1" type="body"/>
          </p:nvPr>
        </p:nvSpPr>
        <p:spPr>
          <a:xfrm>
            <a:off x="1971239" y="5087413"/>
            <a:ext cx="1818600" cy="739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sz="1000">
                <a:solidFill>
                  <a:schemeClr val="dk1"/>
                </a:solidFill>
                <a:latin typeface="Proxima Nova"/>
                <a:ea typeface="Proxima Nova"/>
                <a:cs typeface="Proxima Nova"/>
                <a:sym typeface="Proxima Nova"/>
              </a:rPr>
              <a:t>Our vision is to build a connection throughout the community for those who has the same interest in programming field and expands everyone knowledge in programming.</a:t>
            </a:r>
            <a:endParaRPr sz="1000">
              <a:solidFill>
                <a:schemeClr val="dk1"/>
              </a:solidFill>
              <a:latin typeface="Proxima Nova"/>
              <a:ea typeface="Proxima Nova"/>
              <a:cs typeface="Proxima Nova"/>
              <a:sym typeface="Proxima Nova"/>
            </a:endParaRPr>
          </a:p>
        </p:txBody>
      </p:sp>
      <p:sp>
        <p:nvSpPr>
          <p:cNvPr id="281" name="Google Shape;281;p45"/>
          <p:cNvSpPr txBox="1"/>
          <p:nvPr/>
        </p:nvSpPr>
        <p:spPr>
          <a:xfrm>
            <a:off x="423150" y="4870800"/>
            <a:ext cx="156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endParaRPr>
          </a:p>
        </p:txBody>
      </p:sp>
      <p:cxnSp>
        <p:nvCxnSpPr>
          <p:cNvPr id="282" name="Google Shape;282;p45"/>
          <p:cNvCxnSpPr/>
          <p:nvPr/>
        </p:nvCxnSpPr>
        <p:spPr>
          <a:xfrm>
            <a:off x="423150" y="4870800"/>
            <a:ext cx="8340600" cy="0"/>
          </a:xfrm>
          <a:prstGeom prst="straightConnector1">
            <a:avLst/>
          </a:prstGeom>
          <a:noFill/>
          <a:ln cap="flat" cmpd="sng" w="38100">
            <a:solidFill>
              <a:srgbClr val="FFCC75"/>
            </a:solidFill>
            <a:prstDash val="solid"/>
            <a:round/>
            <a:headEnd len="med" w="med" type="none"/>
            <a:tailEnd len="med" w="med" type="none"/>
          </a:ln>
        </p:spPr>
      </p:cxnSp>
      <p:sp>
        <p:nvSpPr>
          <p:cNvPr id="283" name="Google Shape;283;p45"/>
          <p:cNvSpPr txBox="1"/>
          <p:nvPr/>
        </p:nvSpPr>
        <p:spPr>
          <a:xfrm>
            <a:off x="138932" y="4974875"/>
            <a:ext cx="8861700" cy="155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GB" sz="800">
                <a:solidFill>
                  <a:schemeClr val="dk1"/>
                </a:solidFill>
                <a:latin typeface="Calibri"/>
                <a:ea typeface="Calibri"/>
                <a:cs typeface="Calibri"/>
                <a:sym typeface="Calibri"/>
              </a:rPr>
              <a:t>June 2022</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800">
              <a:solidFill>
                <a:srgbClr val="FFFFFF"/>
              </a:solidFill>
              <a:latin typeface="Calibri"/>
              <a:ea typeface="Calibri"/>
              <a:cs typeface="Calibri"/>
              <a:sym typeface="Calibri"/>
            </a:endParaRPr>
          </a:p>
        </p:txBody>
      </p:sp>
      <p:sp>
        <p:nvSpPr>
          <p:cNvPr id="284" name="Google Shape;284;p45"/>
          <p:cNvSpPr txBox="1"/>
          <p:nvPr>
            <p:ph idx="12" type="sldNum"/>
          </p:nvPr>
        </p:nvSpPr>
        <p:spPr>
          <a:xfrm>
            <a:off x="5743163" y="4901350"/>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fld id="{00000000-1234-1234-1234-123412341234}" type="slidenum">
              <a:rPr lang="en-GB"/>
              <a:t>‹#›</a:t>
            </a:fld>
            <a:endParaRPr/>
          </a:p>
        </p:txBody>
      </p:sp>
      <p:sp>
        <p:nvSpPr>
          <p:cNvPr id="285" name="Google Shape;285;p45"/>
          <p:cNvSpPr/>
          <p:nvPr/>
        </p:nvSpPr>
        <p:spPr>
          <a:xfrm>
            <a:off x="4620996" y="5599225"/>
            <a:ext cx="2139900" cy="227400"/>
          </a:xfrm>
          <a:prstGeom prst="chevron">
            <a:avLst>
              <a:gd fmla="val 50000" name="adj"/>
            </a:avLst>
          </a:prstGeom>
          <a:solidFill>
            <a:srgbClr val="B7E6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595959"/>
                </a:solidFill>
              </a:rPr>
              <a:t>Product Analysis</a:t>
            </a:r>
            <a:endParaRPr b="1" sz="1000">
              <a:solidFill>
                <a:srgbClr val="595959"/>
              </a:solidFill>
            </a:endParaRPr>
          </a:p>
        </p:txBody>
      </p:sp>
      <p:sp>
        <p:nvSpPr>
          <p:cNvPr id="286" name="Google Shape;286;p45"/>
          <p:cNvSpPr/>
          <p:nvPr/>
        </p:nvSpPr>
        <p:spPr>
          <a:xfrm>
            <a:off x="6760352" y="5599225"/>
            <a:ext cx="2139900" cy="227400"/>
          </a:xfrm>
          <a:prstGeom prst="chevron">
            <a:avLst>
              <a:gd fmla="val 50000" name="adj"/>
            </a:avLst>
          </a:prstGeom>
          <a:solidFill>
            <a:srgbClr val="B7E6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595959"/>
                </a:solidFill>
              </a:rPr>
              <a:t>Recommendation</a:t>
            </a:r>
            <a:endParaRPr b="1" sz="1000">
              <a:solidFill>
                <a:srgbClr val="595959"/>
              </a:solidFill>
            </a:endParaRPr>
          </a:p>
        </p:txBody>
      </p:sp>
      <p:pic>
        <p:nvPicPr>
          <p:cNvPr id="287" name="Google Shape;287;p45"/>
          <p:cNvPicPr preferRelativeResize="0"/>
          <p:nvPr/>
        </p:nvPicPr>
        <p:blipFill>
          <a:blip r:embed="rId3">
            <a:alphaModFix/>
          </a:blip>
          <a:stretch>
            <a:fillRect/>
          </a:stretch>
        </p:blipFill>
        <p:spPr>
          <a:xfrm>
            <a:off x="467675" y="1012675"/>
            <a:ext cx="6019800" cy="2324100"/>
          </a:xfrm>
          <a:prstGeom prst="rect">
            <a:avLst/>
          </a:prstGeom>
          <a:noFill/>
          <a:ln>
            <a:noFill/>
          </a:ln>
        </p:spPr>
      </p:pic>
      <p:sp>
        <p:nvSpPr>
          <p:cNvPr id="288" name="Google Shape;288;p45"/>
          <p:cNvSpPr/>
          <p:nvPr/>
        </p:nvSpPr>
        <p:spPr>
          <a:xfrm>
            <a:off x="5760300" y="2059500"/>
            <a:ext cx="637800" cy="22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45"/>
          <p:cNvCxnSpPr>
            <a:stCxn id="288" idx="6"/>
          </p:cNvCxnSpPr>
          <p:nvPr/>
        </p:nvCxnSpPr>
        <p:spPr>
          <a:xfrm flipH="1" rot="10800000">
            <a:off x="6398100" y="1929000"/>
            <a:ext cx="423000" cy="244200"/>
          </a:xfrm>
          <a:prstGeom prst="straightConnector1">
            <a:avLst/>
          </a:prstGeom>
          <a:noFill/>
          <a:ln cap="flat" cmpd="sng" w="9525">
            <a:solidFill>
              <a:srgbClr val="FF0000"/>
            </a:solidFill>
            <a:prstDash val="solid"/>
            <a:round/>
            <a:headEnd len="med" w="med" type="none"/>
            <a:tailEnd len="med" w="med" type="triangle"/>
          </a:ln>
        </p:spPr>
      </p:cxnSp>
      <p:sp>
        <p:nvSpPr>
          <p:cNvPr id="290" name="Google Shape;290;p45"/>
          <p:cNvSpPr/>
          <p:nvPr/>
        </p:nvSpPr>
        <p:spPr>
          <a:xfrm>
            <a:off x="6821100" y="1012675"/>
            <a:ext cx="1818600" cy="10035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rPr>
              <a:t>We found out that the minimum value for fare is 0. Which considered to be an anomaly and need to be look in further.</a:t>
            </a:r>
            <a:endParaRPr/>
          </a:p>
        </p:txBody>
      </p:sp>
      <p:sp>
        <p:nvSpPr>
          <p:cNvPr id="291" name="Google Shape;291;p45"/>
          <p:cNvSpPr/>
          <p:nvPr/>
        </p:nvSpPr>
        <p:spPr>
          <a:xfrm>
            <a:off x="445475" y="3370050"/>
            <a:ext cx="8340600" cy="303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Key Takeaways</a:t>
            </a:r>
            <a:endParaRPr b="1">
              <a:solidFill>
                <a:schemeClr val="dk1"/>
              </a:solidFill>
            </a:endParaRPr>
          </a:p>
        </p:txBody>
      </p:sp>
      <p:sp>
        <p:nvSpPr>
          <p:cNvPr id="292" name="Google Shape;292;p45"/>
          <p:cNvSpPr/>
          <p:nvPr/>
        </p:nvSpPr>
        <p:spPr>
          <a:xfrm>
            <a:off x="493968" y="3738975"/>
            <a:ext cx="4127100" cy="1066800"/>
          </a:xfrm>
          <a:prstGeom prst="rect">
            <a:avLst/>
          </a:prstGeom>
          <a:noFill/>
          <a:ln cap="flat" cmpd="sng" w="9525">
            <a:solidFill>
              <a:srgbClr val="FFC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dk1"/>
                </a:solidFill>
                <a:latin typeface="Proxima Nova"/>
                <a:ea typeface="Proxima Nova"/>
                <a:cs typeface="Proxima Nova"/>
                <a:sym typeface="Proxima Nova"/>
              </a:rPr>
              <a:t>After we look deeper into the data there are some facts report from </a:t>
            </a:r>
            <a:r>
              <a:rPr lang="en-GB" sz="900">
                <a:solidFill>
                  <a:srgbClr val="D5D5D5"/>
                </a:solidFill>
                <a:latin typeface="Proxima Nova"/>
                <a:ea typeface="Proxima Nova"/>
                <a:cs typeface="Proxima Nova"/>
                <a:sym typeface="Proxima Nova"/>
              </a:rPr>
              <a:t> </a:t>
            </a:r>
            <a:r>
              <a:rPr lang="en-GB" sz="900" u="sng">
                <a:solidFill>
                  <a:schemeClr val="hlink"/>
                </a:solidFill>
                <a:latin typeface="Proxima Nova"/>
                <a:ea typeface="Proxima Nova"/>
                <a:cs typeface="Proxima Nova"/>
                <a:sym typeface="Proxima Nova"/>
                <a:hlinkClick r:id="rId4"/>
              </a:rPr>
              <a:t>www.encylopedia-titanica.org</a:t>
            </a:r>
            <a:r>
              <a:rPr lang="en-GB" sz="900">
                <a:latin typeface="Proxima Nova"/>
                <a:ea typeface="Proxima Nova"/>
                <a:cs typeface="Proxima Nova"/>
                <a:sym typeface="Proxima Nova"/>
              </a:rPr>
              <a:t>. That there are some </a:t>
            </a:r>
            <a:r>
              <a:rPr lang="en-GB" sz="900">
                <a:latin typeface="Proxima Nova"/>
                <a:ea typeface="Proxima Nova"/>
                <a:cs typeface="Proxima Nova"/>
                <a:sym typeface="Proxima Nova"/>
              </a:rPr>
              <a:t>passenger</a:t>
            </a:r>
            <a:r>
              <a:rPr lang="en-GB" sz="900">
                <a:latin typeface="Proxima Nova"/>
                <a:ea typeface="Proxima Nova"/>
                <a:cs typeface="Proxima Nova"/>
                <a:sym typeface="Proxima Nova"/>
              </a:rPr>
              <a:t> that have the same Ticket ID and have free ticket from some ship crew.</a:t>
            </a:r>
            <a:endParaRPr sz="900">
              <a:latin typeface="Proxima Nova"/>
              <a:ea typeface="Proxima Nova"/>
              <a:cs typeface="Proxima Nova"/>
              <a:sym typeface="Proxima Nova"/>
            </a:endParaRPr>
          </a:p>
        </p:txBody>
      </p:sp>
      <p:sp>
        <p:nvSpPr>
          <p:cNvPr id="293" name="Google Shape;293;p45"/>
          <p:cNvSpPr txBox="1"/>
          <p:nvPr>
            <p:ph idx="12" type="sldNum"/>
          </p:nvPr>
        </p:nvSpPr>
        <p:spPr>
          <a:xfrm>
            <a:off x="-366312" y="4901412"/>
            <a:ext cx="3267900" cy="155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800"/>
              <a:buFont typeface="Arial"/>
              <a:buNone/>
            </a:pPr>
            <a:r>
              <a:rPr lang="en-GB"/>
              <a:t>Source: www.enclyploedia-titanica.org</a:t>
            </a:r>
            <a:endParaRPr/>
          </a:p>
        </p:txBody>
      </p:sp>
      <p:pic>
        <p:nvPicPr>
          <p:cNvPr id="294" name="Google Shape;294;p45"/>
          <p:cNvPicPr preferRelativeResize="0"/>
          <p:nvPr/>
        </p:nvPicPr>
        <p:blipFill>
          <a:blip r:embed="rId5">
            <a:alphaModFix/>
          </a:blip>
          <a:stretch>
            <a:fillRect/>
          </a:stretch>
        </p:blipFill>
        <p:spPr>
          <a:xfrm>
            <a:off x="4712188" y="3747838"/>
            <a:ext cx="1832080" cy="104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EAC658"/>
      </a:accent1>
      <a:accent2>
        <a:srgbClr val="F6B26B"/>
      </a:accent2>
      <a:accent3>
        <a:srgbClr val="EA9999"/>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